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25"/>
  </p:notesMasterIdLst>
  <p:sldIdLst>
    <p:sldId id="268" r:id="rId3"/>
    <p:sldId id="540" r:id="rId4"/>
    <p:sldId id="269" r:id="rId5"/>
    <p:sldId id="271" r:id="rId6"/>
    <p:sldId id="330" r:id="rId7"/>
    <p:sldId id="310" r:id="rId8"/>
    <p:sldId id="309" r:id="rId9"/>
    <p:sldId id="308" r:id="rId10"/>
    <p:sldId id="312" r:id="rId11"/>
    <p:sldId id="306" r:id="rId12"/>
    <p:sldId id="270" r:id="rId13"/>
    <p:sldId id="281" r:id="rId14"/>
    <p:sldId id="265" r:id="rId15"/>
    <p:sldId id="278" r:id="rId16"/>
    <p:sldId id="325" r:id="rId17"/>
    <p:sldId id="326" r:id="rId18"/>
    <p:sldId id="324" r:id="rId19"/>
    <p:sldId id="290" r:id="rId20"/>
    <p:sldId id="285" r:id="rId21"/>
    <p:sldId id="288" r:id="rId22"/>
    <p:sldId id="289" r:id="rId23"/>
    <p:sldId id="282" r:id="rId24"/>
    <p:sldId id="296" r:id="rId25"/>
    <p:sldId id="297" r:id="rId26"/>
    <p:sldId id="298" r:id="rId27"/>
    <p:sldId id="299" r:id="rId28"/>
    <p:sldId id="300" r:id="rId29"/>
    <p:sldId id="304" r:id="rId30"/>
    <p:sldId id="284" r:id="rId31"/>
    <p:sldId id="279" r:id="rId32"/>
    <p:sldId id="329" r:id="rId33"/>
    <p:sldId id="374" r:id="rId34"/>
    <p:sldId id="375" r:id="rId35"/>
    <p:sldId id="376" r:id="rId36"/>
    <p:sldId id="469" r:id="rId37"/>
    <p:sldId id="470" r:id="rId38"/>
    <p:sldId id="471" r:id="rId39"/>
    <p:sldId id="472" r:id="rId40"/>
    <p:sldId id="473" r:id="rId41"/>
    <p:sldId id="474" r:id="rId42"/>
    <p:sldId id="475" r:id="rId43"/>
    <p:sldId id="476" r:id="rId44"/>
    <p:sldId id="477" r:id="rId45"/>
    <p:sldId id="478" r:id="rId46"/>
    <p:sldId id="479" r:id="rId47"/>
    <p:sldId id="480" r:id="rId48"/>
    <p:sldId id="481" r:id="rId49"/>
    <p:sldId id="482" r:id="rId50"/>
    <p:sldId id="483" r:id="rId51"/>
    <p:sldId id="484" r:id="rId52"/>
    <p:sldId id="327" r:id="rId53"/>
    <p:sldId id="358" r:id="rId54"/>
    <p:sldId id="359" r:id="rId55"/>
    <p:sldId id="360" r:id="rId56"/>
    <p:sldId id="361" r:id="rId57"/>
    <p:sldId id="362" r:id="rId58"/>
    <p:sldId id="363" r:id="rId59"/>
    <p:sldId id="364" r:id="rId60"/>
    <p:sldId id="365" r:id="rId61"/>
    <p:sldId id="366" r:id="rId62"/>
    <p:sldId id="367" r:id="rId63"/>
    <p:sldId id="368" r:id="rId64"/>
    <p:sldId id="369" r:id="rId65"/>
    <p:sldId id="370" r:id="rId66"/>
    <p:sldId id="371" r:id="rId67"/>
    <p:sldId id="372" r:id="rId68"/>
    <p:sldId id="373" r:id="rId69"/>
    <p:sldId id="516" r:id="rId70"/>
    <p:sldId id="517" r:id="rId71"/>
    <p:sldId id="518" r:id="rId72"/>
    <p:sldId id="519" r:id="rId73"/>
    <p:sldId id="520" r:id="rId74"/>
    <p:sldId id="521" r:id="rId75"/>
    <p:sldId id="522" r:id="rId76"/>
    <p:sldId id="523" r:id="rId77"/>
    <p:sldId id="524" r:id="rId78"/>
    <p:sldId id="525" r:id="rId79"/>
    <p:sldId id="526" r:id="rId80"/>
    <p:sldId id="527" r:id="rId81"/>
    <p:sldId id="528" r:id="rId82"/>
    <p:sldId id="529" r:id="rId83"/>
    <p:sldId id="530" r:id="rId84"/>
    <p:sldId id="531" r:id="rId85"/>
    <p:sldId id="532" r:id="rId86"/>
    <p:sldId id="533" r:id="rId87"/>
    <p:sldId id="534" r:id="rId88"/>
    <p:sldId id="535" r:id="rId89"/>
    <p:sldId id="536" r:id="rId90"/>
    <p:sldId id="537" r:id="rId91"/>
    <p:sldId id="485" r:id="rId92"/>
    <p:sldId id="486" r:id="rId93"/>
    <p:sldId id="487" r:id="rId94"/>
    <p:sldId id="488" r:id="rId95"/>
    <p:sldId id="489" r:id="rId96"/>
    <p:sldId id="490" r:id="rId97"/>
    <p:sldId id="491" r:id="rId98"/>
    <p:sldId id="492" r:id="rId99"/>
    <p:sldId id="493" r:id="rId100"/>
    <p:sldId id="494" r:id="rId101"/>
    <p:sldId id="495" r:id="rId102"/>
    <p:sldId id="496" r:id="rId103"/>
    <p:sldId id="497" r:id="rId104"/>
    <p:sldId id="498" r:id="rId105"/>
    <p:sldId id="499" r:id="rId106"/>
    <p:sldId id="500" r:id="rId107"/>
    <p:sldId id="501" r:id="rId108"/>
    <p:sldId id="502" r:id="rId109"/>
    <p:sldId id="503" r:id="rId110"/>
    <p:sldId id="504" r:id="rId111"/>
    <p:sldId id="505" r:id="rId112"/>
    <p:sldId id="506" r:id="rId113"/>
    <p:sldId id="507" r:id="rId114"/>
    <p:sldId id="508" r:id="rId115"/>
    <p:sldId id="509" r:id="rId116"/>
    <p:sldId id="510" r:id="rId117"/>
    <p:sldId id="511" r:id="rId118"/>
    <p:sldId id="512" r:id="rId119"/>
    <p:sldId id="513" r:id="rId120"/>
    <p:sldId id="514" r:id="rId121"/>
    <p:sldId id="515" r:id="rId122"/>
    <p:sldId id="267" r:id="rId123"/>
    <p:sldId id="539" r:id="rId124"/>
  </p:sldIdLst>
  <p:sldSz cx="146304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AEC9EB"/>
    <a:srgbClr val="FF0000"/>
    <a:srgbClr val="00ACFF"/>
    <a:srgbClr val="BDD3ED"/>
    <a:srgbClr val="1A274E"/>
    <a:srgbClr val="145DA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67951" autoAdjust="0"/>
  </p:normalViewPr>
  <p:slideViewPr>
    <p:cSldViewPr snapToGrid="0" snapToObjects="1">
      <p:cViewPr varScale="1">
        <p:scale>
          <a:sx n="65" d="100"/>
          <a:sy n="65" d="100"/>
        </p:scale>
        <p:origin x="882" y="84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EE973-06A9-4ADF-97B6-C71AF348C9DA}" type="datetimeFigureOut">
              <a:rPr lang="ko-KR" altLang="en-US" smtClean="0"/>
              <a:t>2025-07-25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130AB-B19B-44AF-B0DF-AAC8353321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04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준비하는 </a:t>
            </a:r>
            <a:r>
              <a:rPr lang="ko-KR" altLang="en-US" dirty="0" err="1" smtClean="0"/>
              <a:t>잠시동안</a:t>
            </a:r>
            <a:r>
              <a:rPr lang="ko-KR" altLang="en-US" dirty="0" smtClean="0"/>
              <a:t> </a:t>
            </a:r>
            <a:r>
              <a:rPr lang="en-US" altLang="ko-KR" dirty="0" smtClean="0"/>
              <a:t>42</a:t>
            </a:r>
            <a:r>
              <a:rPr lang="ko-KR" altLang="en-US" dirty="0" smtClean="0"/>
              <a:t>초 서비스 홍보영상 시청 해주시면 감사하겠습니다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456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 초기에는 다양한 기술을 활용해 데이터 보안과 장애 발생 시 자동 트래픽 전환을 통해 서비스 연속성을 보장하는 것을 목표로 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>
                <a:effectLst/>
              </a:rPr>
              <a:t>도메인은 </a:t>
            </a:r>
            <a:r>
              <a:rPr lang="ko-KR" altLang="en-US" dirty="0" err="1" smtClean="0">
                <a:effectLst/>
              </a:rPr>
              <a:t>이와같으며</a:t>
            </a:r>
            <a:r>
              <a:rPr lang="ko-KR" altLang="en-US" dirty="0" smtClean="0">
                <a:effectLst/>
              </a:rPr>
              <a:t> 주요서비스는 다음과 같이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총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 서비스를 통해 사용자에게 안전하고 편리한 환경을 제공하고자 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89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 메시지를 받은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SQS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대량 메시지 처리 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CoolSMS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호출하여 메시지를 발송하게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Secrets Manager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키를 안전하게 관리하고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서버리스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+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컨테이너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하이브리드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구조로 확장성과 안정성을 확보했습니다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9693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이렇게 완전 자동화된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알림 시스템을 구축했습니다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09065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구독결제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서비스의 전체 흐름을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구독 버튼을 누르면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**EKS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백엔드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API**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요청을 받습니다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50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먼저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**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Cognito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JWT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토큰을 검증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해서 사용자 인증과 현재 구독 상태를 확인합니다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265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인증이 완료되면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**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PortOne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결제 시스템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과 연동해서 실제 결제를 처리하고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26648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결제가 완료되면 결과를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**RDS MySQL**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저장합니다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결제 정보는 정확성이 중요하기 때문에 안정적인 관계형 데이터베이스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RDS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선택했고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14364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**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Cognito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와 연동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구독 상태를 안전하게 관리하고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07916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CI/CD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개발할 때 가장 번거로운 배포 과정을 완전 자동화했습니다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예시를 들자면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50443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제가 코드를 수정해서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GitHub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푸시하면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02305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GitHub Actions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자동으로 실행돼서 코드 테스트를 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Docker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이미지를 빌드합니다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235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앞서 말씀드린 목표를 바탕으로</a:t>
            </a:r>
            <a:r>
              <a:rPr lang="en-US" altLang="ko-KR" dirty="0" smtClean="0">
                <a:effectLst/>
              </a:rPr>
              <a:t>,AWS</a:t>
            </a:r>
            <a:r>
              <a:rPr lang="ko-KR" altLang="en-US" dirty="0" smtClean="0">
                <a:effectLst/>
              </a:rPr>
              <a:t>를 메인 서비스 인프라로</a:t>
            </a:r>
            <a:r>
              <a:rPr lang="ko-KR" altLang="en-US" baseline="0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Azure</a:t>
            </a:r>
            <a:r>
              <a:rPr lang="ko-KR" altLang="en-US" dirty="0" smtClean="0">
                <a:effectLst/>
              </a:rPr>
              <a:t>는 </a:t>
            </a:r>
            <a:r>
              <a:rPr lang="en-US" altLang="ko-KR" dirty="0" smtClean="0">
                <a:effectLst/>
              </a:rPr>
              <a:t>DR</a:t>
            </a:r>
            <a:r>
              <a:rPr lang="ko-KR" altLang="en-US" dirty="0" smtClean="0">
                <a:effectLst/>
              </a:rPr>
              <a:t>환경으로 구성하였습니다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메인 서비스에 장애나 이상이 감지될 경우</a:t>
            </a:r>
            <a:r>
              <a:rPr lang="en-US" altLang="ko-KR" dirty="0" smtClean="0">
                <a:effectLst/>
              </a:rPr>
              <a:t>, Route 53</a:t>
            </a:r>
            <a:r>
              <a:rPr lang="ko-KR" altLang="en-US" dirty="0" smtClean="0">
                <a:effectLst/>
              </a:rPr>
              <a:t>을 통해 트래픽을 </a:t>
            </a:r>
            <a:r>
              <a:rPr lang="en-US" altLang="ko-KR" dirty="0" smtClean="0">
                <a:effectLst/>
              </a:rPr>
              <a:t>Azure DNS</a:t>
            </a:r>
            <a:r>
              <a:rPr lang="ko-KR" altLang="en-US" dirty="0" smtClean="0">
                <a:effectLst/>
              </a:rPr>
              <a:t>로 자동 전환하여서비스가 중단되지 않고 사용자들이 계속해서 이용할 수 있도록 설계하였습니다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38819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빌드된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이미지는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**ECR(Elastic Container Registry)**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저장되고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31869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ArgoCD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새로운 이미지를 감지해서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26620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자동으로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EKS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클러스터에 배포합니다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dirty="0" smtClean="0"/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여기서 핵심은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무중단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배포인데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새 버전을 배포할 때 기존 서비스는 계속 돌아가고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문제가 생기면 자동으로 이전 버전으로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롤백됩니다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결과적으로 코드만 올리면 나머지는 모두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자동이라서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개발 생산성이 올라가게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108893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다음은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모니터링을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저희는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중심의 통합 모니터링 시스템을 구축했습니다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27812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Prometheus +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스택을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Helm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으로 설치하였고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CloudWatch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데이터소스로 추가해서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CloudWatch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데이터도 조회할 수 있게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6717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화면은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 Cluster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모니터링 화면입니다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baseline="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Prometheus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EKS Cluster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의 모든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메트릭을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수집하고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실시간 대시보드와 알림을 모두 관리합니다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9180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그리고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CloudWatch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Logs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연동되어 모든 로그가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 전송되고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로그를 직접 조회할 수 있게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64406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통합 알림 시스템입니다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Grafana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Alert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Slack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채널로 연결해서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EKS Node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CPU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임계값이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80%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넘으면 즉시 알림을 받을 수 있도록 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059165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마지막으로 저희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SMS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알림서비스는 당초 계획했던 실시간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API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연동 대신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</a:p>
          <a:p>
            <a:pPr latinLnBrk="1"/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질병관리청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웹사이트에서 매일 데이터를 직접 크롤링하는 방식으로 변경되었습니다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이는 안정적이고 신뢰할 수 있는 실시간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공식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API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확보하는 데 어려움이 있었기 때문입니다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질병관리청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웹사이트는 가장 정확하고 최신 정보를 제공하는 공식 채널이므로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이를 통해 최신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정보를 사용자에게 알림으로써 서비스의 목적을 달성할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28741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ko-KR" altLang="en-US" b="1" dirty="0" smtClean="0"/>
              <a:t>실제 서비스의 기능들을 시연을 통해 보여드리겠습니다</a:t>
            </a:r>
            <a:r>
              <a:rPr lang="en-US" altLang="ko-KR" b="1" dirty="0" smtClean="0"/>
              <a:t>.</a:t>
            </a:r>
          </a:p>
          <a:p>
            <a:endParaRPr lang="en-US" altLang="ko-KR" b="1" dirty="0" smtClean="0"/>
          </a:p>
          <a:p>
            <a:pPr marL="228600" indent="-228600">
              <a:buAutoNum type="arabicPeriod"/>
            </a:pPr>
            <a:r>
              <a:rPr lang="ko-KR" altLang="en-US" b="1" dirty="0" smtClean="0"/>
              <a:t>웹 접속 </a:t>
            </a:r>
            <a:endParaRPr lang="en-US" altLang="ko-KR" b="1" dirty="0" smtClean="0"/>
          </a:p>
          <a:p>
            <a:pPr marL="228600" indent="-228600">
              <a:buAutoNum type="arabicPeriod"/>
            </a:pPr>
            <a:r>
              <a:rPr lang="ko-KR" altLang="en-US" b="1" dirty="0" smtClean="0"/>
              <a:t>컨텐츠 영상</a:t>
            </a:r>
            <a:endParaRPr lang="en-US" altLang="ko-KR" b="1" dirty="0" smtClean="0"/>
          </a:p>
          <a:p>
            <a:pPr marL="228600" indent="-228600">
              <a:buAutoNum type="arabicPeriod"/>
            </a:pPr>
            <a:r>
              <a:rPr lang="ko-KR" altLang="en-US" b="1" dirty="0" smtClean="0"/>
              <a:t>웹 로그인</a:t>
            </a:r>
            <a:endParaRPr lang="en-US" altLang="ko-KR" b="1" dirty="0" smtClean="0"/>
          </a:p>
          <a:p>
            <a:pPr marL="228600" indent="-228600">
              <a:buAutoNum type="arabicPeriod"/>
            </a:pPr>
            <a:r>
              <a:rPr lang="ko-KR" altLang="en-US" b="1" baseline="0" dirty="0" smtClean="0"/>
              <a:t>전화번호 입력 </a:t>
            </a:r>
            <a:r>
              <a:rPr lang="en-US" altLang="ko-KR" b="1" baseline="0" dirty="0" smtClean="0"/>
              <a:t>(</a:t>
            </a:r>
            <a:r>
              <a:rPr lang="ko-KR" altLang="en-US" b="1" baseline="0" dirty="0" smtClean="0"/>
              <a:t>가리고</a:t>
            </a:r>
            <a:r>
              <a:rPr lang="en-US" altLang="ko-KR" b="1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altLang="ko-KR" b="1" baseline="0" dirty="0" smtClean="0"/>
              <a:t>DB </a:t>
            </a:r>
            <a:r>
              <a:rPr lang="ko-KR" altLang="en-US" b="1" baseline="0" dirty="0" err="1" smtClean="0"/>
              <a:t>삭제후</a:t>
            </a:r>
            <a:r>
              <a:rPr lang="ko-KR" altLang="en-US" b="1" baseline="0" dirty="0" smtClean="0"/>
              <a:t> 람다 테스트로 </a:t>
            </a:r>
            <a:r>
              <a:rPr lang="en-US" altLang="ko-KR" b="1" baseline="0" dirty="0" smtClean="0"/>
              <a:t>SMS </a:t>
            </a:r>
            <a:r>
              <a:rPr lang="ko-KR" altLang="en-US" b="1" baseline="0" dirty="0" smtClean="0"/>
              <a:t>발송</a:t>
            </a:r>
            <a:r>
              <a:rPr lang="en-US" altLang="ko-KR" b="1" baseline="0" dirty="0" smtClean="0"/>
              <a:t/>
            </a:r>
            <a:br>
              <a:rPr lang="en-US" altLang="ko-KR" b="1" baseline="0" dirty="0" smtClean="0"/>
            </a:br>
            <a:r>
              <a:rPr lang="ko-KR" altLang="en-US" b="1" baseline="0" dirty="0" smtClean="0"/>
              <a:t>간병인</a:t>
            </a:r>
            <a:endParaRPr lang="en-US" altLang="ko-KR" b="1" baseline="0" dirty="0" smtClean="0"/>
          </a:p>
          <a:p>
            <a:pPr marL="228600" indent="-228600">
              <a:buAutoNum type="arabicPeriod"/>
            </a:pPr>
            <a:r>
              <a:rPr lang="ko-KR" altLang="en-US" b="1" baseline="0" dirty="0" smtClean="0"/>
              <a:t>결제 </a:t>
            </a:r>
            <a:r>
              <a:rPr lang="en-US" altLang="ko-KR" b="1" baseline="0" dirty="0" smtClean="0"/>
              <a:t>(</a:t>
            </a:r>
            <a:r>
              <a:rPr lang="ko-KR" altLang="en-US" b="1" baseline="0" dirty="0" smtClean="0"/>
              <a:t>가리고</a:t>
            </a:r>
            <a:r>
              <a:rPr lang="en-US" altLang="ko-KR" b="1" baseline="0" dirty="0" smtClean="0"/>
              <a:t>)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smtClean="0"/>
              <a:t>좌측 </a:t>
            </a:r>
            <a:r>
              <a:rPr lang="en-US" altLang="ko-KR" b="1" dirty="0" smtClean="0"/>
              <a:t>AWS</a:t>
            </a:r>
            <a:r>
              <a:rPr lang="en-US" altLang="ko-KR" b="1" baseline="0" dirty="0" smtClean="0"/>
              <a:t> </a:t>
            </a:r>
            <a:r>
              <a:rPr lang="ko-KR" altLang="en-US" b="1" baseline="0" dirty="0" smtClean="0"/>
              <a:t>로그인 사이트</a:t>
            </a:r>
            <a:r>
              <a:rPr lang="en-US" altLang="ko-KR" b="1" baseline="0" dirty="0" smtClean="0"/>
              <a:t>, </a:t>
            </a:r>
            <a:r>
              <a:rPr lang="ko-KR" altLang="en-US" b="1" baseline="0" dirty="0" smtClean="0"/>
              <a:t>우측 </a:t>
            </a:r>
            <a:r>
              <a:rPr lang="en-US" altLang="ko-KR" b="1" baseline="0" dirty="0" smtClean="0"/>
              <a:t>VITAL </a:t>
            </a:r>
            <a:r>
              <a:rPr lang="ko-KR" altLang="en-US" b="1" baseline="0" dirty="0" smtClean="0"/>
              <a:t>웹 사이트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675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주요 리소스 목록입니다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en-US" altLang="ko-KR" dirty="0" smtClean="0">
                <a:effectLst/>
              </a:rPr>
              <a:t>CI/CD </a:t>
            </a:r>
            <a:r>
              <a:rPr lang="ko-KR" altLang="en-US" dirty="0" smtClean="0">
                <a:effectLst/>
              </a:rPr>
              <a:t>파이프라인은 </a:t>
            </a:r>
            <a:r>
              <a:rPr lang="en-US" altLang="ko-KR" dirty="0" smtClean="0">
                <a:effectLst/>
              </a:rPr>
              <a:t>GitHub, GitHub Actions, </a:t>
            </a:r>
            <a:r>
              <a:rPr lang="en-US" altLang="ko-KR" dirty="0" err="1" smtClean="0">
                <a:effectLst/>
              </a:rPr>
              <a:t>ArgoCD</a:t>
            </a:r>
            <a:r>
              <a:rPr lang="ko-KR" altLang="en-US" dirty="0" smtClean="0">
                <a:effectLst/>
              </a:rPr>
              <a:t>를 </a:t>
            </a: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모니터링 도구로는 </a:t>
            </a:r>
            <a:r>
              <a:rPr lang="en-US" altLang="ko-KR" dirty="0" err="1" smtClean="0">
                <a:effectLst/>
              </a:rPr>
              <a:t>Grafana</a:t>
            </a:r>
            <a:r>
              <a:rPr lang="en-US" altLang="ko-KR" dirty="0" smtClean="0">
                <a:effectLst/>
              </a:rPr>
              <a:t>, Prometheus, </a:t>
            </a:r>
            <a:r>
              <a:rPr lang="en-US" altLang="ko-KR" dirty="0" err="1" smtClean="0">
                <a:effectLst/>
              </a:rPr>
              <a:t>CloudWatch</a:t>
            </a:r>
            <a:r>
              <a:rPr lang="ko-KR" altLang="en-US" dirty="0" smtClean="0">
                <a:effectLst/>
              </a:rPr>
              <a:t>를 </a:t>
            </a: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ko-KR" altLang="en-US" dirty="0" err="1" smtClean="0">
                <a:effectLst/>
              </a:rPr>
              <a:t>알람</a:t>
            </a:r>
            <a:r>
              <a:rPr lang="ko-KR" altLang="en-US" dirty="0" smtClean="0">
                <a:effectLst/>
              </a:rPr>
              <a:t> 기능은 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과 연동했고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협업 도구로는 코드 관리를 위해 </a:t>
            </a:r>
            <a:r>
              <a:rPr lang="en-US" altLang="ko-KR" dirty="0" smtClean="0">
                <a:effectLst/>
              </a:rPr>
              <a:t>GitHub, </a:t>
            </a:r>
            <a:r>
              <a:rPr lang="ko-KR" altLang="en-US" dirty="0" smtClean="0">
                <a:effectLst/>
              </a:rPr>
              <a:t>문서 작성은 </a:t>
            </a:r>
            <a:r>
              <a:rPr lang="en-US" altLang="ko-KR" dirty="0" smtClean="0">
                <a:effectLst/>
              </a:rPr>
              <a:t>Notion, </a:t>
            </a:r>
            <a:r>
              <a:rPr lang="ko-KR" altLang="en-US" dirty="0" smtClean="0">
                <a:effectLst/>
              </a:rPr>
              <a:t>메신저는 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을 사용하였습니다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en-US" altLang="ko-KR" dirty="0" smtClean="0">
                <a:effectLst/>
              </a:rPr>
              <a:t>AWS</a:t>
            </a:r>
            <a:r>
              <a:rPr lang="ko-KR" altLang="en-US" dirty="0" smtClean="0">
                <a:effectLst/>
              </a:rPr>
              <a:t>와 </a:t>
            </a:r>
            <a:r>
              <a:rPr lang="en-US" altLang="ko-KR" dirty="0" smtClean="0">
                <a:effectLst/>
              </a:rPr>
              <a:t>Azure</a:t>
            </a:r>
            <a:r>
              <a:rPr lang="ko-KR" altLang="en-US" dirty="0" smtClean="0">
                <a:effectLst/>
              </a:rPr>
              <a:t>에서 활용한 구체적인 리소스에 대해서는 이어서 자세히 </a:t>
            </a:r>
            <a:r>
              <a:rPr lang="ko-KR" altLang="en-US" dirty="0" err="1" smtClean="0">
                <a:effectLst/>
              </a:rPr>
              <a:t>설명드리겠습니다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357812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좌측이 </a:t>
            </a:r>
            <a:r>
              <a:rPr lang="ko-KR" altLang="en-US" dirty="0" err="1" smtClean="0"/>
              <a:t>감염병포털</a:t>
            </a:r>
            <a:r>
              <a:rPr lang="ko-KR" altLang="en-US" dirty="0" smtClean="0"/>
              <a:t> 웹이고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우측 사진이 메시지를 받은 사진입니다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이런식으로</a:t>
            </a:r>
            <a:r>
              <a:rPr lang="ko-KR" altLang="en-US" dirty="0" smtClean="0"/>
              <a:t> 웹에서 크롤링하여 문자메시지 내용에 첨부하게 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시연을 끝맺고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성과와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결과에대해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정성목팀장이 마무리하겠습니다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682791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시연 결과와 같이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저희의 큰 성과는 협업을 통해 프로젝트를 성공적으로 구현한 것이며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자동화된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CI/CD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파이프라인과 모니터링 시스템 그리고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 컨테이너 오케스트레이션 환경까지 구축하여 서비스의 신뢰성과 운영 효율성을 높였습니다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79763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저희 </a:t>
            </a:r>
            <a:r>
              <a:rPr lang="ko-KR" altLang="en-US" dirty="0" err="1" smtClean="0">
                <a:effectLst/>
              </a:rPr>
              <a:t>바이탈</a:t>
            </a:r>
            <a:r>
              <a:rPr lang="ko-KR" altLang="en-US" dirty="0" smtClean="0">
                <a:effectLst/>
              </a:rPr>
              <a:t> 팀의 발표를 들어주셔서 감사합니다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질문 있으시면 언제든 말씀해 주세요</a:t>
            </a:r>
            <a:r>
              <a:rPr lang="en-US" altLang="ko-KR" dirty="0" smtClean="0">
                <a:effectLst/>
              </a:rPr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08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저는 </a:t>
            </a:r>
            <a:r>
              <a:rPr lang="en-US" altLang="ko-KR" b="1" dirty="0" smtClean="0"/>
              <a:t>IAM </a:t>
            </a:r>
            <a:r>
              <a:rPr lang="ko-KR" altLang="en-US" b="1" dirty="0" smtClean="0"/>
              <a:t>계정 및 권한 관리</a:t>
            </a:r>
            <a:r>
              <a:rPr lang="en-US" altLang="ko-KR" dirty="0" smtClean="0"/>
              <a:t>, </a:t>
            </a:r>
            <a:r>
              <a:rPr lang="en-US" altLang="ko-KR" b="1" dirty="0" smtClean="0"/>
              <a:t>DB </a:t>
            </a:r>
            <a:r>
              <a:rPr lang="ko-KR" altLang="en-US" b="1" dirty="0" smtClean="0"/>
              <a:t>백업 구성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</a:t>
            </a:r>
            <a:r>
              <a:rPr lang="en-US" altLang="ko-KR" b="1" dirty="0" smtClean="0"/>
              <a:t>Azure DR </a:t>
            </a:r>
            <a:r>
              <a:rPr lang="ko-KR" altLang="en-US" b="1" dirty="0" smtClean="0"/>
              <a:t>구성</a:t>
            </a:r>
            <a:r>
              <a:rPr lang="ko-KR" altLang="en-US" dirty="0" smtClean="0"/>
              <a:t>을 알려드리겠습니다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06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기존의 수동 비밀번호 전달 방식은 보안에 취약함으로</a:t>
            </a:r>
            <a:r>
              <a:rPr lang="en-US" altLang="ko-KR" dirty="0" smtClean="0"/>
              <a:t>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이를 개선하기 위해</a:t>
            </a:r>
            <a:r>
              <a:rPr lang="en-US" altLang="ko-KR" dirty="0" smtClean="0"/>
              <a:t>, IAM </a:t>
            </a:r>
            <a:r>
              <a:rPr lang="ko-KR" altLang="en-US" dirty="0" smtClean="0"/>
              <a:t>계정 생성 시 </a:t>
            </a:r>
            <a:r>
              <a:rPr lang="ko-KR" altLang="en-US" b="1" dirty="0" smtClean="0"/>
              <a:t>초기 비밀번호를 </a:t>
            </a:r>
            <a:r>
              <a:rPr lang="en-US" altLang="ko-KR" b="1" dirty="0" smtClean="0"/>
              <a:t>Base64 </a:t>
            </a:r>
            <a:r>
              <a:rPr lang="ko-KR" altLang="en-US" b="1" dirty="0" err="1" smtClean="0"/>
              <a:t>인코딩</a:t>
            </a:r>
            <a:r>
              <a:rPr lang="ko-KR" altLang="en-US" b="1" dirty="0" smtClean="0"/>
              <a:t> 후 </a:t>
            </a:r>
            <a:r>
              <a:rPr lang="en-US" altLang="ko-KR" b="1" dirty="0" smtClean="0"/>
              <a:t>PGP</a:t>
            </a:r>
            <a:r>
              <a:rPr lang="ko-KR" altLang="en-US" b="1" dirty="0" smtClean="0"/>
              <a:t>로 자동 암호화</a:t>
            </a:r>
            <a:r>
              <a:rPr lang="ko-KR" altLang="en-US" dirty="0" smtClean="0"/>
              <a:t>하는 스크립트를 도입했습니다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b="1" dirty="0" smtClean="0"/>
              <a:t>자동화되면서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비밀번호는 안전하게 배포되고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보안성과 운영 효율성이 크게 향상되는 효과를 </a:t>
            </a:r>
            <a:r>
              <a:rPr lang="ko-KR" altLang="en-US" dirty="0" err="1" smtClean="0"/>
              <a:t>기대할수있습니다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059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PGP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Terraform, PowerShell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활용해 비밀번호 관리 과정을 자동화하고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수동 개입 없이 안전하게 운영할 수 있는 체계를 구축하였습니다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158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스크립트 실행 결과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역할별 </a:t>
            </a:r>
            <a:r>
              <a:rPr lang="en-US" altLang="ko-KR" dirty="0" smtClean="0">
                <a:effectLst/>
              </a:rPr>
              <a:t>IAM </a:t>
            </a:r>
            <a:r>
              <a:rPr lang="ko-KR" altLang="en-US" dirty="0" smtClean="0">
                <a:effectLst/>
              </a:rPr>
              <a:t>사용자 비밀번호가 자동으로 </a:t>
            </a:r>
            <a:r>
              <a:rPr lang="en-US" altLang="ko-KR" dirty="0" smtClean="0">
                <a:effectLst/>
              </a:rPr>
              <a:t>PGP </a:t>
            </a:r>
            <a:r>
              <a:rPr lang="ko-KR" altLang="en-US" dirty="0" smtClean="0">
                <a:effectLst/>
              </a:rPr>
              <a:t>파일로 암호화되어 안전하게 저장됩니다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또한</a:t>
            </a:r>
            <a:r>
              <a:rPr lang="en-US" altLang="ko-KR" dirty="0" smtClean="0">
                <a:effectLst/>
              </a:rPr>
              <a:t>, </a:t>
            </a:r>
            <a:r>
              <a:rPr lang="en-US" altLang="ko-KR" dirty="0" err="1" smtClean="0">
                <a:effectLst/>
              </a:rPr>
              <a:t>Keybase</a:t>
            </a:r>
            <a:r>
              <a:rPr lang="en-US" altLang="ko-KR" dirty="0" smtClean="0">
                <a:effectLst/>
              </a:rPr>
              <a:t> </a:t>
            </a:r>
            <a:r>
              <a:rPr lang="ko-KR" altLang="en-US" dirty="0" err="1" smtClean="0">
                <a:effectLst/>
              </a:rPr>
              <a:t>비밀키를</a:t>
            </a:r>
            <a:r>
              <a:rPr lang="ko-KR" altLang="en-US" dirty="0" smtClean="0">
                <a:effectLst/>
              </a:rPr>
              <a:t> 가진 사용자만 </a:t>
            </a:r>
            <a:r>
              <a:rPr lang="ko-KR" altLang="en-US" dirty="0" err="1" smtClean="0">
                <a:effectLst/>
              </a:rPr>
              <a:t>복호화할</a:t>
            </a:r>
            <a:r>
              <a:rPr lang="ko-KR" altLang="en-US" dirty="0" smtClean="0">
                <a:effectLst/>
              </a:rPr>
              <a:t> 수 있어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비밀번호가 노출되지않으며 </a:t>
            </a:r>
            <a:r>
              <a:rPr lang="ko-KR" altLang="en-US" dirty="0" smtClean="0">
                <a:effectLst/>
              </a:rPr>
              <a:t>효율적이고 안전한 비밀번호 관리가 가능합니다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275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IAM </a:t>
            </a:r>
            <a:r>
              <a:rPr lang="ko-KR" altLang="en-US" dirty="0" smtClean="0">
                <a:effectLst/>
              </a:rPr>
              <a:t>권한 관리는 </a:t>
            </a:r>
            <a:r>
              <a:rPr lang="ko-KR" altLang="en-US" dirty="0" err="1" smtClean="0">
                <a:effectLst/>
              </a:rPr>
              <a:t>사용자별</a:t>
            </a:r>
            <a:r>
              <a:rPr lang="ko-KR" altLang="en-US" dirty="0" smtClean="0">
                <a:effectLst/>
              </a:rPr>
              <a:t> 직접 권한 부여 대신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역할별 그룹을 정의하고 그룹에 정책을 할당한 뒤 사용자를 그룹에 매핑하는 방식으로 운영했습니다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이로써 정책 일관성과 </a:t>
            </a:r>
            <a:r>
              <a:rPr lang="ko-KR" altLang="en-US" dirty="0" err="1" smtClean="0">
                <a:effectLst/>
              </a:rPr>
              <a:t>보안성을</a:t>
            </a:r>
            <a:r>
              <a:rPr lang="ko-KR" altLang="en-US" dirty="0" smtClean="0">
                <a:effectLst/>
              </a:rPr>
              <a:t> 높이고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역할 기반 접근 제어를 효과적으로 구현하였습니다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69340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정적 웹을 구성하고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회원정보는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다이나모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 기록은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분산 저장했으며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중요한 데이터인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다이나모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데이터베이스는 백업 관리하였습니다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057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현재 </a:t>
            </a:r>
            <a:r>
              <a:rPr lang="en-US" altLang="ko-KR" dirty="0" err="1" smtClean="0">
                <a:effectLst/>
              </a:rPr>
              <a:t>DynamoDB</a:t>
            </a:r>
            <a:r>
              <a:rPr lang="ko-KR" altLang="en-US" dirty="0" smtClean="0">
                <a:effectLst/>
              </a:rPr>
              <a:t>는 자동 백업 기능을 지원하지 않아</a:t>
            </a:r>
            <a:r>
              <a:rPr lang="en-US" altLang="ko-KR" dirty="0" smtClean="0">
                <a:effectLst/>
              </a:rPr>
              <a:t>, Lambda</a:t>
            </a:r>
            <a:r>
              <a:rPr lang="ko-KR" altLang="en-US" dirty="0" smtClean="0">
                <a:effectLst/>
              </a:rPr>
              <a:t>를 활용해 백업 과정을 자동화하고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백업 및 정리 함수를 각각 설정해 관리하였습니다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084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안녕하세요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저희는 </a:t>
            </a:r>
            <a:r>
              <a:rPr lang="ko-KR" altLang="en-US" dirty="0" err="1" smtClean="0">
                <a:effectLst/>
              </a:rPr>
              <a:t>바이탈</a:t>
            </a:r>
            <a:r>
              <a:rPr lang="ko-KR" altLang="en-US" dirty="0" smtClean="0">
                <a:effectLst/>
              </a:rPr>
              <a:t> 팀입니다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지금부터 발표를 시작하겠습니다</a:t>
            </a:r>
            <a:r>
              <a:rPr lang="en-US" altLang="ko-KR" dirty="0" smtClean="0"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오늘 소개해드릴 프로젝트는</a:t>
            </a:r>
            <a:r>
              <a:rPr lang="en-US" altLang="ko-KR" dirty="0" smtClean="0"/>
              <a:t>AWS </a:t>
            </a:r>
            <a:r>
              <a:rPr lang="en-US" altLang="ko-KR" dirty="0" err="1" smtClean="0"/>
              <a:t>EKS·Cognito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Azure DR</a:t>
            </a:r>
            <a:r>
              <a:rPr lang="ko-KR" altLang="en-US" dirty="0" smtClean="0"/>
              <a:t>을 활용한 </a:t>
            </a:r>
            <a:r>
              <a:rPr lang="ko-KR" altLang="en-US" dirty="0" err="1" smtClean="0"/>
              <a:t>멀티클라우드</a:t>
            </a:r>
            <a:r>
              <a:rPr lang="ko-KR" altLang="en-US" dirty="0" smtClean="0"/>
              <a:t> 헬스케어 플랫폼 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948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이벤트브릿지의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알림 설정을 통해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백업은 매 정각에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클린업은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시간 후에 실행되도록 하여 겹치지 않도록 관리하였습니다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5016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백업 확인을 위한 로그와 자료를 통해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백업 성공 여부와 데이터 보존 상태를 쉽게 확인할 수 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660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페일오버</a:t>
            </a:r>
            <a:r>
              <a:rPr lang="ko-KR" altLang="en-US" dirty="0" smtClean="0"/>
              <a:t> 연동입니다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249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AWS</a:t>
            </a:r>
            <a:r>
              <a:rPr lang="ko-KR" altLang="en-US" dirty="0" smtClean="0">
                <a:effectLst/>
              </a:rPr>
              <a:t>에서 장애 발생 시</a:t>
            </a:r>
            <a:r>
              <a:rPr lang="en-US" altLang="ko-KR" dirty="0" smtClean="0">
                <a:effectLst/>
              </a:rPr>
              <a:t>, Route53</a:t>
            </a:r>
            <a:r>
              <a:rPr lang="ko-KR" altLang="en-US" dirty="0" smtClean="0">
                <a:effectLst/>
              </a:rPr>
              <a:t>의 </a:t>
            </a:r>
            <a:r>
              <a:rPr lang="en-US" altLang="ko-KR" dirty="0" smtClean="0">
                <a:effectLst/>
              </a:rPr>
              <a:t>Failover </a:t>
            </a:r>
            <a:r>
              <a:rPr lang="ko-KR" altLang="en-US" dirty="0" smtClean="0">
                <a:effectLst/>
              </a:rPr>
              <a:t>정책으로 트래픽이 </a:t>
            </a:r>
            <a:r>
              <a:rPr lang="en-US" altLang="ko-KR" dirty="0" smtClean="0">
                <a:effectLst/>
              </a:rPr>
              <a:t>Azure DR </a:t>
            </a:r>
            <a:r>
              <a:rPr lang="ko-KR" altLang="en-US" dirty="0" smtClean="0">
                <a:effectLst/>
              </a:rPr>
              <a:t>환경으로 자동 </a:t>
            </a:r>
            <a:r>
              <a:rPr lang="ko-KR" altLang="en-US" dirty="0" err="1" smtClean="0">
                <a:effectLst/>
              </a:rPr>
              <a:t>전환되어웹</a:t>
            </a:r>
            <a:r>
              <a:rPr lang="ko-KR" altLang="en-US" dirty="0" smtClean="0">
                <a:effectLst/>
              </a:rPr>
              <a:t> 서비스와 데이터가 중단 없이 제공되며</a:t>
            </a:r>
            <a:r>
              <a:rPr lang="en-US" altLang="ko-KR" dirty="0" smtClean="0">
                <a:effectLst/>
              </a:rPr>
              <a:t>, SMS </a:t>
            </a:r>
            <a:r>
              <a:rPr lang="ko-KR" altLang="en-US" dirty="0" smtClean="0">
                <a:effectLst/>
              </a:rPr>
              <a:t>알림 체계도 함께 구축해 서비스 연속성을 확보하였습니다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/>
            </a:r>
            <a:br>
              <a:rPr lang="en-US" altLang="ko-KR" dirty="0" smtClean="0">
                <a:effectLst/>
              </a:rPr>
            </a:br>
            <a:r>
              <a:rPr lang="en-US" altLang="ko-KR" dirty="0" smtClean="0">
                <a:effectLst/>
              </a:rPr>
              <a:t>AWS</a:t>
            </a:r>
            <a:r>
              <a:rPr lang="ko-KR" altLang="en-US" dirty="0" smtClean="0">
                <a:effectLst/>
              </a:rPr>
              <a:t>에서 장애가 발생시 </a:t>
            </a:r>
            <a:r>
              <a:rPr lang="en-US" altLang="ko-KR" dirty="0" smtClean="0">
                <a:effectLst/>
              </a:rPr>
              <a:t>Route53</a:t>
            </a:r>
            <a:r>
              <a:rPr lang="ko-KR" altLang="en-US" dirty="0" smtClean="0">
                <a:effectLst/>
              </a:rPr>
              <a:t>의 </a:t>
            </a:r>
            <a:r>
              <a:rPr lang="en-US" altLang="ko-KR" dirty="0" smtClean="0">
                <a:effectLst/>
              </a:rPr>
              <a:t>Failover </a:t>
            </a:r>
            <a:r>
              <a:rPr lang="ko-KR" altLang="en-US" dirty="0" smtClean="0">
                <a:effectLst/>
              </a:rPr>
              <a:t>정책에 따라 트래픽이 자동으로 </a:t>
            </a:r>
            <a:r>
              <a:rPr lang="en-US" altLang="ko-KR" dirty="0" smtClean="0">
                <a:effectLst/>
              </a:rPr>
              <a:t>Azure DR </a:t>
            </a:r>
            <a:r>
              <a:rPr lang="ko-KR" altLang="en-US" dirty="0" smtClean="0">
                <a:effectLst/>
              </a:rPr>
              <a:t>환경으로 전환되고</a:t>
            </a:r>
            <a:r>
              <a:rPr lang="en-US" altLang="ko-KR" dirty="0" smtClean="0">
                <a:effectLst/>
              </a:rPr>
              <a:t> </a:t>
            </a:r>
            <a:r>
              <a:rPr lang="ko-KR" altLang="en-US" dirty="0" smtClean="0">
                <a:effectLst/>
              </a:rPr>
              <a:t>웹 서비스와 데이터가 중단 없이 제공되며</a:t>
            </a:r>
            <a:r>
              <a:rPr lang="en-US" altLang="ko-KR" baseline="0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SMS </a:t>
            </a:r>
            <a:r>
              <a:rPr lang="ko-KR" altLang="en-US" dirty="0" smtClean="0">
                <a:effectLst/>
              </a:rPr>
              <a:t>알림 체계로 서비스 연속성을 더욱 강화하였습니다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7389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AWS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버킷을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헬스 체크와 연동하여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 53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 상태를 모니터링하도록 구성하였습니다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191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장애가 발생하면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헬스 체크 결과에 따라 자동으로 트래픽을 전환해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장애대응을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신속하게 처리할 수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690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 체크가 정상일 때는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정상적으로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출력되는것을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확인할수있습니다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923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헬스 체크가 비정상일 때는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장애복구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웹페이지가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대신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출력되는것을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확인할수있습니다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1551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트래픽전환후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Azure Front Door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통해 사용자 요청을 처리하며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장애 시에는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 Web App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콘텐츠를 바로 제공하는 구조로 구성하였습니다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dirty="0" smtClean="0"/>
              <a:t>이처럼 단순히 백업에 그치지 않고</a:t>
            </a:r>
            <a:r>
              <a:rPr lang="en-US" altLang="ko-KR" dirty="0" smtClean="0"/>
              <a:t>,</a:t>
            </a:r>
            <a:br>
              <a:rPr lang="en-US" altLang="ko-KR" dirty="0" smtClean="0"/>
            </a:br>
            <a:r>
              <a:rPr lang="ko-KR" altLang="en-US" b="1" dirty="0" smtClean="0"/>
              <a:t>장애 시에도 </a:t>
            </a:r>
            <a:r>
              <a:rPr lang="ko-KR" altLang="en-US" dirty="0" smtClean="0"/>
              <a:t>실시간 대응이 가능한 </a:t>
            </a:r>
            <a:r>
              <a:rPr lang="en-US" altLang="ko-KR" dirty="0" smtClean="0"/>
              <a:t>DR </a:t>
            </a:r>
            <a:r>
              <a:rPr lang="ko-KR" altLang="en-US" dirty="0" smtClean="0"/>
              <a:t>구조로 설계하였습니다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55133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장애 발생 시 기존 </a:t>
            </a:r>
            <a:r>
              <a:rPr lang="en-US" altLang="ko-KR" dirty="0" smtClean="0">
                <a:effectLst/>
              </a:rPr>
              <a:t>AWS </a:t>
            </a:r>
            <a:r>
              <a:rPr lang="ko-KR" altLang="en-US" dirty="0" smtClean="0">
                <a:effectLst/>
              </a:rPr>
              <a:t>데이터베이스에서 </a:t>
            </a:r>
            <a:r>
              <a:rPr lang="en-US" altLang="ko-KR" dirty="0" smtClean="0">
                <a:effectLst/>
              </a:rPr>
              <a:t>Azure </a:t>
            </a:r>
            <a:r>
              <a:rPr lang="ko-KR" altLang="en-US" dirty="0" smtClean="0">
                <a:effectLst/>
              </a:rPr>
              <a:t>데이터베이스로 자동 전환되어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데이터와 서비스가 모두 중단없이 유지됩니다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>
                <a:effectLst/>
              </a:rPr>
              <a:t>또한</a:t>
            </a:r>
            <a:r>
              <a:rPr lang="en-US" altLang="ko-KR" dirty="0" smtClean="0">
                <a:effectLst/>
              </a:rPr>
              <a:t>, Azure </a:t>
            </a:r>
            <a:r>
              <a:rPr lang="ko-KR" altLang="en-US" dirty="0" smtClean="0">
                <a:effectLst/>
              </a:rPr>
              <a:t>인스턴스는 </a:t>
            </a:r>
            <a:r>
              <a:rPr lang="ko-KR" altLang="en-US" dirty="0" err="1" smtClean="0">
                <a:effectLst/>
              </a:rPr>
              <a:t>서버리스로</a:t>
            </a:r>
            <a:r>
              <a:rPr lang="ko-KR" altLang="en-US" dirty="0" smtClean="0">
                <a:effectLst/>
              </a:rPr>
              <a:t> 구성해 비용 효율성도 높였습니다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2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발표는 팀 소개부터 프로젝트 개요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마무리 순으로 진행하겠습니다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7281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좌측은 초기 구성도이고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우측은 최종적으로 변경된 구성도입니다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처음엔 다양한 기능과 많은 리소스를 사용하면서 비용적인 부분을 고려하지못하였고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비용과 관리 효율을 위해 시스템 구성을 최적화하였습니다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 김덕호팀원이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발표진행하겠습니다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4109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안녕하세요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저는 로그인 서비스 </a:t>
            </a:r>
            <a:r>
              <a:rPr lang="en-US" altLang="ko-KR" dirty="0" err="1" smtClean="0"/>
              <a:t>cognito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오어쓰</a:t>
            </a:r>
            <a:r>
              <a:rPr lang="ko-KR" altLang="en-US" dirty="0" smtClean="0"/>
              <a:t> </a:t>
            </a:r>
            <a:r>
              <a:rPr lang="en-US" altLang="ko-KR" dirty="0" smtClean="0"/>
              <a:t>2.0 </a:t>
            </a:r>
            <a:r>
              <a:rPr lang="ko-KR" altLang="en-US" dirty="0" smtClean="0"/>
              <a:t>연동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오픈서치</a:t>
            </a:r>
            <a:r>
              <a:rPr lang="ko-KR" altLang="en-US" dirty="0" smtClean="0"/>
              <a:t> 구축을 발표 할 </a:t>
            </a:r>
            <a:r>
              <a:rPr lang="ko-KR" altLang="en-US" dirty="0" err="1" smtClean="0"/>
              <a:t>김덕호입니다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432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사용자가 소셜 계정으로 로그인하면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JWT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토큰을 발급하고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Lambda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이를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필요한 정보를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저장하고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OpenSearch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인덱싱하는 구조입니다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411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소셜 로그인 연동의 간편함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강력한 보안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손쉬운 확장성과 관리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서버리스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환경과의 우수한 연동성 때문에 선택하였습니다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356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 풀은 사용자 정보와 인증을 관리하며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 클라이언트는 사용자 풀과 웹 애플리케이션을 연결하는 역할을 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1437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구글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클라우드에서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발급받은 클라이언트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비밀번호를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등록하고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리디렉션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설정해 연동을 완료합니다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120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발급받은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 ID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Secret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등록하고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리디렉션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설정하면 연동이 완료됩니다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3201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카카오에서 발급받은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 API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 Secret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등록하고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리디렉션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URI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설정하면 연동이 완료됩니다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217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코그니토에</a:t>
            </a:r>
            <a:r>
              <a:rPr lang="ko-KR" altLang="en-US" dirty="0" smtClean="0"/>
              <a:t> 자격 증명 공급자 구글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네이버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카카오</a:t>
            </a:r>
            <a:r>
              <a:rPr lang="en-US" altLang="ko-KR" dirty="0" smtClean="0"/>
              <a:t> 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로 등록이 완료된 상태입니다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409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 페이지에서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Naver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Kakao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 표시 여부를 설정할 수 있으며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 소셜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사용자 풀 옵션에 등록되어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37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 팀은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명으로 구성되어 각자 역할을 맡아 협력하며 프로젝트를 완성했습니다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84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세 가지 소셜 로그인 버튼이 정상적으로 표시되고 있고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이제 사용자는 원하는 소셜 계정을 선택해 로그인할 수 있습니다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39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로그인 완료 후 실제 웹페이지로 연결되는 모습입니다</a:t>
            </a:r>
            <a:r>
              <a:rPr lang="en-US" altLang="ko-KR" smtClean="0"/>
              <a:t>.</a:t>
            </a:r>
          </a:p>
          <a:p>
            <a:r>
              <a:rPr lang="en-US" altLang="ko-KR" smtClean="0"/>
              <a:t>Google, Naver, Kakao </a:t>
            </a:r>
            <a:r>
              <a:rPr lang="ko-KR" altLang="en-US" smtClean="0"/>
              <a:t>모두 정상 동작하는 것을 확인했습니다</a:t>
            </a:r>
            <a:r>
              <a:rPr lang="en-US" altLang="ko-KR" smtClean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054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풀에서는 각 사용자의 이메일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외부 인증 서비스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계정 상태 등 주요 정보를 확인할 수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113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 받은 사용자 정보를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파싱해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user_id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email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 추출하고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저장하는 과정을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CloudWatch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로그로 확인할 수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39154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로그인한 사용자 정보가 </a:t>
            </a:r>
            <a:r>
              <a:rPr lang="en-US" altLang="ko-KR" dirty="0" smtClean="0"/>
              <a:t>Lambda </a:t>
            </a:r>
            <a:r>
              <a:rPr lang="ko-KR" altLang="en-US" dirty="0" smtClean="0"/>
              <a:t>함수를 통해</a:t>
            </a:r>
          </a:p>
          <a:p>
            <a:r>
              <a:rPr lang="en-US" altLang="ko-KR" b="1" dirty="0" err="1" smtClean="0"/>
              <a:t>DynamoDB</a:t>
            </a:r>
            <a:r>
              <a:rPr lang="ko-KR" altLang="en-US" b="1" dirty="0" smtClean="0"/>
              <a:t>에 실제로 저장된 모습</a:t>
            </a:r>
            <a:r>
              <a:rPr lang="ko-KR" altLang="en-US" dirty="0" smtClean="0"/>
              <a:t>을 보여주는 장면입니다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381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트리거 기능을 활용해 로그인 성공 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자동 실행되도록 구성하여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서버리스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환경에서 로그인 이후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처리를 유연하게 구현할 수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883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사용자 데이터가 정상적으로 </a:t>
            </a:r>
            <a:r>
              <a:rPr lang="en-US" altLang="ko-KR" dirty="0" err="1" smtClean="0"/>
              <a:t>DynamoDB</a:t>
            </a:r>
            <a:r>
              <a:rPr lang="ko-KR" altLang="en-US" dirty="0" smtClean="0"/>
              <a:t>에 저장된 것을 확인했습니다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939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OpenSearch</a:t>
            </a:r>
            <a:r>
              <a:rPr lang="ko-KR" altLang="en-US" dirty="0" smtClean="0">
                <a:effectLst/>
              </a:rPr>
              <a:t>는 </a:t>
            </a:r>
            <a:r>
              <a:rPr lang="en-US" altLang="ko-KR" dirty="0" err="1" smtClean="0">
                <a:effectLst/>
              </a:rPr>
              <a:t>Elasticsearch</a:t>
            </a:r>
            <a:r>
              <a:rPr lang="en-US" altLang="ko-KR" dirty="0" smtClean="0">
                <a:effectLst/>
              </a:rPr>
              <a:t> </a:t>
            </a:r>
            <a:r>
              <a:rPr lang="ko-KR" altLang="en-US" dirty="0" smtClean="0">
                <a:effectLst/>
              </a:rPr>
              <a:t>기반의 검색 엔진으로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사용자의 지역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경력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희망 조건 등에 따라 다양한 검색 필터와 우선순위 적용이 가능합니다</a:t>
            </a:r>
            <a:r>
              <a:rPr lang="en-US" altLang="ko-KR" dirty="0" smtClean="0">
                <a:effectLst/>
              </a:rPr>
              <a:t>.</a:t>
            </a:r>
            <a:br>
              <a:rPr lang="en-US" altLang="ko-KR" dirty="0" smtClean="0">
                <a:effectLst/>
              </a:rPr>
            </a:br>
            <a:r>
              <a:rPr lang="ko-KR" altLang="en-US" dirty="0" smtClean="0">
                <a:effectLst/>
              </a:rPr>
              <a:t>저희는 사용자 검색과 간병인 매칭 기능을 구현하기 위해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이러한 다양한 검색과 </a:t>
            </a:r>
            <a:r>
              <a:rPr lang="ko-KR" altLang="en-US" dirty="0" err="1" smtClean="0">
                <a:effectLst/>
              </a:rPr>
              <a:t>필터링이</a:t>
            </a:r>
            <a:r>
              <a:rPr lang="ko-KR" altLang="en-US" dirty="0" smtClean="0">
                <a:effectLst/>
              </a:rPr>
              <a:t> 가능한 </a:t>
            </a:r>
            <a:r>
              <a:rPr lang="en-US" altLang="ko-KR" dirty="0" smtClean="0">
                <a:effectLst/>
              </a:rPr>
              <a:t>OpenSearch</a:t>
            </a:r>
            <a:r>
              <a:rPr lang="ko-KR" altLang="en-US" dirty="0" smtClean="0">
                <a:effectLst/>
              </a:rPr>
              <a:t>를 도입하고</a:t>
            </a:r>
            <a:r>
              <a:rPr lang="en-US" altLang="ko-KR" dirty="0" smtClean="0">
                <a:effectLst/>
              </a:rPr>
              <a:t>, Lambda</a:t>
            </a:r>
            <a:r>
              <a:rPr lang="ko-KR" altLang="en-US" dirty="0" smtClean="0">
                <a:effectLst/>
              </a:rPr>
              <a:t>와 연동할 수 있는 구조를 미리 준비하였습니다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0447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OpenSearch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안전하게 접근할 수 있도록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별도의 역할을 생성해 클러스터 및 인덱스 권한을 부여하였습니다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6546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AWS </a:t>
            </a:r>
            <a:r>
              <a:rPr lang="ko-KR" altLang="en-US" dirty="0" smtClean="0">
                <a:effectLst/>
              </a:rPr>
              <a:t>콘솔에서 전체 리소스 비용을 확인한 결과</a:t>
            </a:r>
            <a:r>
              <a:rPr lang="en-US" altLang="ko-KR" dirty="0" smtClean="0">
                <a:effectLst/>
              </a:rPr>
              <a:t>, OpenSearch </a:t>
            </a:r>
            <a:r>
              <a:rPr lang="ko-KR" altLang="en-US" dirty="0" smtClean="0">
                <a:effectLst/>
              </a:rPr>
              <a:t>서비스의 비용이 하루 약 </a:t>
            </a:r>
            <a:r>
              <a:rPr lang="en-US" altLang="ko-KR" dirty="0" smtClean="0">
                <a:effectLst/>
              </a:rPr>
              <a:t>25</a:t>
            </a:r>
            <a:r>
              <a:rPr lang="ko-KR" altLang="en-US" dirty="0" smtClean="0">
                <a:effectLst/>
              </a:rPr>
              <a:t>달러로 전체 중 압도적으로 높게 나타났습니다</a:t>
            </a:r>
            <a:r>
              <a:rPr lang="en-US" altLang="ko-KR" dirty="0" smtClean="0">
                <a:effectLst/>
              </a:rPr>
              <a:t>.</a:t>
            </a:r>
            <a:r>
              <a:rPr lang="ko-KR" altLang="en-US" dirty="0" smtClean="0">
                <a:effectLst/>
              </a:rPr>
              <a:t>비용 대비 효율성이 떨어진다고 판단해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실제 운영에서는 다른 리소스를 사용하기로 결정하였습니다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735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 구축 배경으로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서비스의 주요 공급 업종을 조사한 결과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특히 금융 및 보험업 분야에서는 개인정보 보호와 보안 관련 법률이 매우 엄격하게 적용되고 있음을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알수있습니다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3972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개인정보보호법으로 인해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 전화번호 수집이 제한되어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웹에서 직접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입력받아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DynamoDB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 저장하는 방식으로 기능을 구현하였습니다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 권성욱팀원이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발표진행하겠습니다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9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 프론트 </a:t>
            </a:r>
            <a:r>
              <a:rPr lang="ko-KR" altLang="en-US" dirty="0" err="1" smtClean="0"/>
              <a:t>엔드</a:t>
            </a:r>
            <a:r>
              <a:rPr lang="ko-KR" altLang="en-US" dirty="0" smtClean="0"/>
              <a:t> 설명을 할 </a:t>
            </a:r>
            <a:r>
              <a:rPr lang="ko-KR" altLang="en-US" dirty="0" err="1" smtClean="0"/>
              <a:t>권성욱</a:t>
            </a:r>
            <a:r>
              <a:rPr lang="ko-KR" altLang="en-US" dirty="0" smtClean="0"/>
              <a:t> 입니다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프론트 </a:t>
            </a:r>
            <a:r>
              <a:rPr lang="ko-KR" altLang="en-US" baseline="0" dirty="0" err="1" smtClean="0"/>
              <a:t>엔드</a:t>
            </a:r>
            <a:r>
              <a:rPr lang="ko-KR" altLang="en-US" baseline="0" dirty="0" smtClean="0"/>
              <a:t> 와 웹과 관련한 </a:t>
            </a:r>
            <a:r>
              <a:rPr lang="en-US" altLang="ko-KR" baseline="0" dirty="0" err="1" smtClean="0"/>
              <a:t>aws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리소스를 </a:t>
            </a:r>
            <a:r>
              <a:rPr lang="ko-KR" altLang="en-US" baseline="0" dirty="0" err="1" smtClean="0"/>
              <a:t>설명하겟습니다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1654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 smtClean="0">
                <a:effectLst/>
              </a:rPr>
              <a:t>먼저 </a:t>
            </a:r>
            <a:r>
              <a:rPr lang="en-US" altLang="ko-KR" b="1" dirty="0" smtClean="0">
                <a:effectLst/>
              </a:rPr>
              <a:t>S3 + </a:t>
            </a:r>
            <a:r>
              <a:rPr lang="en-US" altLang="ko-KR" b="1" dirty="0" err="1" smtClean="0">
                <a:effectLst/>
              </a:rPr>
              <a:t>CloudFront</a:t>
            </a:r>
            <a:r>
              <a:rPr lang="en-US" altLang="ko-KR" b="1" dirty="0" smtClean="0">
                <a:effectLst/>
              </a:rPr>
              <a:t> + Route 53</a:t>
            </a:r>
            <a:r>
              <a:rPr lang="ko-KR" altLang="en-US" dirty="0" smtClean="0"/>
              <a:t>을 이용한 정적 웹사이트</a:t>
            </a:r>
            <a:r>
              <a:rPr lang="ko-KR" altLang="en-US" baseline="0" dirty="0" smtClean="0"/>
              <a:t> 구성도 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43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 호스팅에 이 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리소스를 이용한 이유로는 서버없이 </a:t>
            </a:r>
            <a:r>
              <a:rPr lang="ko-KR" altLang="en-US" dirty="0" err="1" smtClean="0"/>
              <a:t>정적파일</a:t>
            </a:r>
            <a:r>
              <a:rPr lang="ko-KR" altLang="en-US" dirty="0" smtClean="0"/>
              <a:t> 호스팅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클라우트프론트에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와프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acm</a:t>
            </a:r>
            <a:r>
              <a:rPr lang="ko-KR" altLang="en-US" dirty="0" smtClean="0"/>
              <a:t>인증서 연동으로 인한 보안강화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글로벌</a:t>
            </a:r>
            <a:r>
              <a:rPr lang="en-US" altLang="ko-KR" dirty="0" err="1" smtClean="0"/>
              <a:t>cdn</a:t>
            </a:r>
            <a:r>
              <a:rPr lang="ko-KR" altLang="en-US" dirty="0" smtClean="0"/>
              <a:t>으로 빠른 컨텐츠 전송</a:t>
            </a:r>
            <a:r>
              <a:rPr lang="en-US" altLang="ko-KR" dirty="0" smtClean="0"/>
              <a:t>,</a:t>
            </a:r>
            <a:r>
              <a:rPr lang="ko-KR" altLang="en-US" dirty="0" smtClean="0"/>
              <a:t>다른 </a:t>
            </a:r>
            <a:r>
              <a:rPr lang="en-US" altLang="ko-KR" dirty="0" err="1" smtClean="0"/>
              <a:t>aws</a:t>
            </a:r>
            <a:r>
              <a:rPr lang="ko-KR" altLang="en-US" dirty="0" err="1" smtClean="0"/>
              <a:t>리소스와의연동</a:t>
            </a:r>
            <a:r>
              <a:rPr lang="en-US" altLang="ko-KR" dirty="0" smtClean="0"/>
              <a:t>,</a:t>
            </a:r>
            <a:r>
              <a:rPr lang="ko-KR" altLang="en-US" dirty="0" smtClean="0"/>
              <a:t>높은 가용성 보장이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212187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웹사이트의 정적 파일들은 </a:t>
            </a:r>
            <a:r>
              <a:rPr lang="en-US" altLang="ko-KR" b="1" dirty="0" smtClean="0"/>
              <a:t>Amazon S3</a:t>
            </a:r>
            <a:r>
              <a:rPr lang="ko-KR" altLang="en-US" dirty="0" smtClean="0"/>
              <a:t>에 저장되어 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HTML, CSS, JS</a:t>
            </a:r>
            <a:r>
              <a:rPr lang="ko-KR" altLang="en-US" dirty="0" smtClean="0"/>
              <a:t>파일을 </a:t>
            </a:r>
            <a:r>
              <a:rPr lang="en-US" altLang="ko-KR" dirty="0" smtClean="0"/>
              <a:t>S3 </a:t>
            </a:r>
            <a:r>
              <a:rPr lang="ko-KR" altLang="en-US" dirty="0" err="1" smtClean="0"/>
              <a:t>버킷에</a:t>
            </a:r>
            <a:r>
              <a:rPr lang="ko-KR" altLang="en-US" dirty="0" smtClean="0"/>
              <a:t> 업로드하고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정적 웹사이트 호스팅 기능을 활성화해 웹 사이트 기능을 하게했습니다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버킷은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퍼블릭</a:t>
            </a:r>
            <a:r>
              <a:rPr lang="ko-KR" altLang="en-US" dirty="0" smtClean="0"/>
              <a:t> 접근을 허용해 모든 유저들이 접근이 가능하며</a:t>
            </a:r>
            <a:endParaRPr lang="en-US" altLang="ko-KR" dirty="0" smtClean="0"/>
          </a:p>
          <a:p>
            <a:r>
              <a:rPr lang="ko-KR" altLang="en-US" dirty="0" err="1" smtClean="0"/>
              <a:t>버킷</a:t>
            </a:r>
            <a:r>
              <a:rPr lang="ko-KR" altLang="en-US" dirty="0" smtClean="0"/>
              <a:t> 정책으로 </a:t>
            </a:r>
            <a:r>
              <a:rPr lang="ko-KR" altLang="en-US" dirty="0" err="1" smtClean="0"/>
              <a:t>모든사용자들이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S3</a:t>
            </a:r>
            <a:r>
              <a:rPr lang="ko-KR" altLang="en-US" dirty="0" smtClean="0"/>
              <a:t>의 객체를 읽는 권한을 부여했습니다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1202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 다음으로 </a:t>
            </a:r>
            <a:r>
              <a:rPr lang="en-US" altLang="ko-KR" b="1" dirty="0" err="1" smtClean="0"/>
              <a:t>CloudFront</a:t>
            </a:r>
            <a:r>
              <a:rPr lang="ko-KR" altLang="en-US" dirty="0" smtClean="0"/>
              <a:t>는 글로벌 </a:t>
            </a:r>
            <a:r>
              <a:rPr lang="en-US" altLang="ko-KR" dirty="0" smtClean="0"/>
              <a:t>CDN </a:t>
            </a:r>
            <a:r>
              <a:rPr lang="ko-KR" altLang="en-US" dirty="0" smtClean="0"/>
              <a:t>역할을 하며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대체 도메인 이름을 </a:t>
            </a:r>
            <a:r>
              <a:rPr lang="ko-KR" altLang="en-US" dirty="0" err="1" smtClean="0"/>
              <a:t>라우트</a:t>
            </a:r>
            <a:r>
              <a:rPr lang="en-US" altLang="ko-KR" dirty="0" smtClean="0"/>
              <a:t>53 </a:t>
            </a:r>
            <a:r>
              <a:rPr lang="ko-KR" altLang="en-US" dirty="0" smtClean="0"/>
              <a:t>도메인 이름과 </a:t>
            </a:r>
            <a:r>
              <a:rPr lang="ko-KR" altLang="en-US" dirty="0" err="1" smtClean="0"/>
              <a:t>똑같이하고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acm</a:t>
            </a:r>
            <a:r>
              <a:rPr lang="ko-KR" altLang="en-US" dirty="0" smtClean="0"/>
              <a:t>과 연결해 </a:t>
            </a:r>
            <a:r>
              <a:rPr lang="en-US" altLang="ko-KR" dirty="0" smtClean="0"/>
              <a:t>https</a:t>
            </a:r>
            <a:r>
              <a:rPr lang="ko-KR" altLang="en-US" dirty="0" smtClean="0"/>
              <a:t>연결을 해줍니다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오리진 도메인을 </a:t>
            </a:r>
            <a:r>
              <a:rPr lang="ko-KR" altLang="en-US" dirty="0" err="1" smtClean="0"/>
              <a:t>설정할때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s3</a:t>
            </a:r>
            <a:r>
              <a:rPr lang="ko-KR" altLang="en-US" dirty="0" err="1" smtClean="0"/>
              <a:t>버킷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엔드포인트가아닌</a:t>
            </a:r>
            <a:r>
              <a:rPr lang="ko-KR" altLang="en-US" dirty="0" smtClean="0"/>
              <a:t> </a:t>
            </a:r>
            <a:r>
              <a:rPr lang="en-US" altLang="ko-KR" dirty="0" smtClean="0"/>
              <a:t>s3 </a:t>
            </a:r>
            <a:r>
              <a:rPr lang="ko-KR" altLang="en-US" dirty="0" smtClean="0"/>
              <a:t>웹사이트 </a:t>
            </a:r>
            <a:r>
              <a:rPr lang="ko-KR" altLang="en-US" dirty="0" err="1" smtClean="0"/>
              <a:t>엔드포인트로</a:t>
            </a:r>
            <a:r>
              <a:rPr lang="ko-KR" altLang="en-US" dirty="0" smtClean="0"/>
              <a:t> 설정해 줍니다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11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이어서 </a:t>
            </a:r>
            <a:r>
              <a:rPr lang="en-US" altLang="ko-KR" b="1" dirty="0" smtClean="0">
                <a:effectLst/>
              </a:rPr>
              <a:t>Route 53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DNS </a:t>
            </a:r>
            <a:r>
              <a:rPr lang="ko-KR" altLang="en-US" dirty="0" smtClean="0"/>
              <a:t>서비스로 레코드 유형이 </a:t>
            </a:r>
            <a:r>
              <a:rPr lang="en-US" altLang="ko-KR" dirty="0" err="1" smtClean="0"/>
              <a:t>cname</a:t>
            </a:r>
            <a:r>
              <a:rPr lang="ko-KR" altLang="en-US" dirty="0" smtClean="0"/>
              <a:t>인 이유는 </a:t>
            </a:r>
            <a:r>
              <a:rPr lang="ko-KR" altLang="en-US" dirty="0" err="1" smtClean="0"/>
              <a:t>장애조치시</a:t>
            </a:r>
            <a:r>
              <a:rPr lang="ko-KR" altLang="en-US" dirty="0" smtClean="0"/>
              <a:t> 레코드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충돌이 일어나기에 </a:t>
            </a:r>
            <a:r>
              <a:rPr lang="en-US" altLang="ko-KR" dirty="0" smtClean="0"/>
              <a:t>a</a:t>
            </a:r>
            <a:r>
              <a:rPr lang="ko-KR" altLang="en-US" dirty="0" err="1" smtClean="0"/>
              <a:t>유형이아닌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cname</a:t>
            </a:r>
            <a:r>
              <a:rPr lang="ko-KR" altLang="en-US" dirty="0" smtClean="0"/>
              <a:t>으로 설정했습니다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설정완료</a:t>
            </a:r>
            <a:r>
              <a:rPr lang="ko-KR" altLang="en-US" baseline="0" dirty="0" smtClean="0"/>
              <a:t> 이후부터  유저는 사이트 접속이 가능해집니다</a:t>
            </a:r>
            <a:r>
              <a:rPr lang="en-US" altLang="ko-KR" baseline="0" dirty="0" smtClean="0"/>
              <a:t>.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4061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유저가 이용할 웹사이트는 최대한 </a:t>
            </a:r>
            <a:r>
              <a:rPr lang="ko-KR" altLang="en-US" dirty="0" err="1" smtClean="0"/>
              <a:t>보기쉽고</a:t>
            </a:r>
            <a:r>
              <a:rPr lang="ko-KR" altLang="en-US" dirty="0" smtClean="0"/>
              <a:t> 이용하기 간편하게 만들었으며 서비스 시작을 누르면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40768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비로그인</a:t>
            </a:r>
            <a:r>
              <a:rPr lang="ko-KR" altLang="en-US" dirty="0" smtClean="0"/>
              <a:t> 상태로 진입하며 </a:t>
            </a:r>
            <a:r>
              <a:rPr lang="ko-KR" altLang="en-US" dirty="0" err="1" smtClean="0"/>
              <a:t>비로그인시</a:t>
            </a:r>
            <a:r>
              <a:rPr lang="ko-KR" altLang="en-US" dirty="0" smtClean="0"/>
              <a:t> 토큰이 없기에 간병인 매칭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구독결제가</a:t>
            </a:r>
            <a:r>
              <a:rPr lang="ko-KR" altLang="en-US" dirty="0" smtClean="0"/>
              <a:t> 비활성화 상태로 나타납니다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로그인버튼을 누르면 </a:t>
            </a:r>
            <a:r>
              <a:rPr lang="ko-KR" altLang="en-US" dirty="0" err="1" smtClean="0"/>
              <a:t>코그니토</a:t>
            </a:r>
            <a:r>
              <a:rPr lang="ko-KR" altLang="en-US" dirty="0" smtClean="0"/>
              <a:t> 로그인 페이지가 나오고 </a:t>
            </a:r>
            <a:endParaRPr lang="en-US" altLang="ko-KR" dirty="0" smtClean="0"/>
          </a:p>
          <a:p>
            <a:r>
              <a:rPr lang="ko-KR" altLang="en-US" dirty="0" smtClean="0"/>
              <a:t>로그인성공시 </a:t>
            </a:r>
            <a:r>
              <a:rPr lang="ko-KR" altLang="en-US" dirty="0" err="1" smtClean="0"/>
              <a:t>알람을</a:t>
            </a:r>
            <a:r>
              <a:rPr lang="ko-KR" altLang="en-US" dirty="0" smtClean="0"/>
              <a:t> 통해 로그인 성공과 추가 정보 입력을 안내합니다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로그인 성공과 동시에 웹에서 토큰 을 발급받습니다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그후 웹페이지에서는 간병인 매칭</a:t>
            </a:r>
            <a:r>
              <a:rPr lang="en-US" altLang="ko-KR" dirty="0" smtClean="0"/>
              <a:t>,</a:t>
            </a:r>
            <a:r>
              <a:rPr lang="ko-KR" altLang="en-US" dirty="0" smtClean="0"/>
              <a:t>구독 결제가 활성화 </a:t>
            </a:r>
            <a:r>
              <a:rPr lang="ko-KR" altLang="en-US" dirty="0" err="1" smtClean="0"/>
              <a:t>된것을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확인할수</a:t>
            </a:r>
            <a:r>
              <a:rPr lang="ko-KR" altLang="en-US" dirty="0" smtClean="0"/>
              <a:t>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상단의 메뉴</a:t>
            </a:r>
            <a:r>
              <a:rPr lang="ko-KR" altLang="en-US" dirty="0" smtClean="0"/>
              <a:t>로 접근 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8828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서비스</a:t>
            </a:r>
            <a:r>
              <a:rPr lang="en-US" altLang="ko-KR" dirty="0" smtClean="0"/>
              <a:t>,</a:t>
            </a:r>
            <a:r>
              <a:rPr lang="ko-KR" altLang="en-US" dirty="0" smtClean="0"/>
              <a:t>콘텐츠 페이지는 비로그인시에 도 </a:t>
            </a:r>
            <a:r>
              <a:rPr lang="ko-KR" altLang="en-US" dirty="0" err="1" smtClean="0"/>
              <a:t>볼수있기에</a:t>
            </a:r>
            <a:r>
              <a:rPr lang="ko-KR" altLang="en-US" dirty="0" smtClean="0"/>
              <a:t> 서비스를 설명하는</a:t>
            </a:r>
            <a:r>
              <a:rPr lang="ko-KR" altLang="en-US" baseline="0" dirty="0" smtClean="0"/>
              <a:t> 페이지</a:t>
            </a:r>
            <a:r>
              <a:rPr lang="ko-KR" altLang="en-US" dirty="0" smtClean="0"/>
              <a:t>로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간병인 매칭에서는 간병인 검색 구역과 환자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간병인 정보 입력을 나눠 필요한 서비스를 이용하게 하였고 </a:t>
            </a:r>
            <a:endParaRPr lang="en-US" altLang="ko-KR" dirty="0" smtClean="0"/>
          </a:p>
          <a:p>
            <a:r>
              <a:rPr lang="ko-KR" altLang="en-US" dirty="0" smtClean="0"/>
              <a:t>구독 결제 페이지에는 현재 내가 </a:t>
            </a:r>
            <a:r>
              <a:rPr lang="ko-KR" altLang="en-US" dirty="0" err="1" smtClean="0"/>
              <a:t>구독중인지</a:t>
            </a:r>
            <a:r>
              <a:rPr lang="ko-KR" altLang="en-US" dirty="0" smtClean="0"/>
              <a:t> 아닌지를 보여주어 서비스 이용이 가능한지 불가능한지를 </a:t>
            </a:r>
            <a:r>
              <a:rPr lang="ko-KR" altLang="en-US" dirty="0" err="1" smtClean="0"/>
              <a:t>알수있습니다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5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보건업의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특성상 높은 수준의 보안과 데이터 보호가 필요하므로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클라우드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도입 흐름에 맞춰 실제 적용 가능한 서비스를 구축하고자 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48930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웹사이트는 보여주는 용도뿐만 아니라 웹에서 </a:t>
            </a:r>
            <a:r>
              <a:rPr lang="ko-KR" altLang="en-US" b="1" dirty="0" smtClean="0">
                <a:effectLst/>
              </a:rPr>
              <a:t>전화번호</a:t>
            </a:r>
            <a:r>
              <a:rPr lang="en-US" altLang="ko-KR" b="1" dirty="0" smtClean="0">
                <a:effectLst/>
              </a:rPr>
              <a:t>, </a:t>
            </a:r>
            <a:r>
              <a:rPr lang="ko-KR" altLang="en-US" b="1" dirty="0" smtClean="0">
                <a:effectLst/>
              </a:rPr>
              <a:t>환자</a:t>
            </a:r>
            <a:r>
              <a:rPr lang="en-US" altLang="ko-KR" b="1" dirty="0" smtClean="0">
                <a:effectLst/>
              </a:rPr>
              <a:t>, </a:t>
            </a:r>
            <a:r>
              <a:rPr lang="ko-KR" altLang="en-US" b="1" dirty="0" smtClean="0">
                <a:effectLst/>
              </a:rPr>
              <a:t>간병인 정보</a:t>
            </a:r>
            <a:r>
              <a:rPr lang="ko-KR" altLang="en-US" dirty="0" smtClean="0"/>
              <a:t> 등을 입력할 수 있는데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이때 사용하는 리소스가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,</a:t>
            </a:r>
            <a:r>
              <a:rPr lang="ko-KR" altLang="en-US" dirty="0" smtClean="0"/>
              <a:t>람다</a:t>
            </a:r>
            <a:r>
              <a:rPr lang="en-US" altLang="ko-KR" dirty="0" smtClean="0"/>
              <a:t>,DB</a:t>
            </a:r>
            <a:r>
              <a:rPr lang="ko-KR" altLang="en-US" dirty="0" smtClean="0"/>
              <a:t>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5703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리소스를 사용하는 이유는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게이트웨이는 </a:t>
            </a:r>
            <a:r>
              <a:rPr lang="en-US" altLang="ko-KR" dirty="0" smtClean="0"/>
              <a:t>http</a:t>
            </a:r>
            <a:r>
              <a:rPr lang="ko-KR" altLang="en-US" dirty="0" err="1" smtClean="0"/>
              <a:t>요청처리</a:t>
            </a:r>
            <a:r>
              <a:rPr lang="en-US" altLang="ko-KR" dirty="0" smtClean="0"/>
              <a:t>,</a:t>
            </a:r>
            <a:r>
              <a:rPr lang="ko-KR" altLang="en-US" dirty="0" smtClean="0"/>
              <a:t>인증</a:t>
            </a:r>
            <a:r>
              <a:rPr lang="en-US" altLang="ko-KR" dirty="0" smtClean="0"/>
              <a:t>,</a:t>
            </a:r>
            <a:r>
              <a:rPr lang="ko-KR" altLang="en-US" dirty="0" err="1" smtClean="0"/>
              <a:t>보안설정이</a:t>
            </a:r>
            <a:r>
              <a:rPr lang="ko-KR" altLang="en-US" dirty="0" smtClean="0"/>
              <a:t>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람다는 서버없이 코드 실행이 가능하며 </a:t>
            </a:r>
            <a:r>
              <a:rPr lang="ko-KR" altLang="en-US" dirty="0" err="1" smtClean="0"/>
              <a:t>다이나모</a:t>
            </a:r>
            <a:r>
              <a:rPr lang="en-US" altLang="ko-KR" dirty="0" smtClean="0"/>
              <a:t>DB</a:t>
            </a:r>
            <a:r>
              <a:rPr lang="ko-KR" altLang="en-US" dirty="0" smtClean="0"/>
              <a:t>는 빠르고 확장이 가능한 데이터 베이스입니다 전체적으로 확장성과 유지보수가 뛰어나기때문에 이 리소스들을 사용했습니다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646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웹에서 사용자가 데이터를 입력하고 “제출”</a:t>
            </a:r>
            <a:r>
              <a:rPr lang="en-US" altLang="ko-KR" dirty="0" smtClean="0"/>
              <a:t>,”</a:t>
            </a:r>
            <a:r>
              <a:rPr lang="ko-KR" altLang="en-US" dirty="0" smtClean="0"/>
              <a:t>저장” 버튼을 누르면</a:t>
            </a:r>
            <a:r>
              <a:rPr lang="en-US" altLang="ko-KR" dirty="0" smtClean="0"/>
              <a:t>, JavaScript</a:t>
            </a:r>
            <a:r>
              <a:rPr lang="ko-KR" altLang="en-US" dirty="0" smtClean="0"/>
              <a:t>가 </a:t>
            </a:r>
            <a:r>
              <a:rPr lang="en-US" altLang="ko-KR" dirty="0" err="1" smtClean="0"/>
              <a:t>localStorage</a:t>
            </a:r>
            <a:r>
              <a:rPr lang="ko-KR" altLang="en-US" dirty="0" smtClean="0"/>
              <a:t>에 저장된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user_id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j-ea"/>
                <a:ea typeface="+mn-ea"/>
                <a:cs typeface="+mn-cs"/>
              </a:rPr>
              <a:t>를 가져오고</a:t>
            </a:r>
            <a:endParaRPr lang="en-US" altLang="ko-KR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128847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dirty="0" smtClean="0">
                <a:effectLst/>
              </a:rPr>
              <a:t>API Gateway</a:t>
            </a:r>
            <a:r>
              <a:rPr lang="ko-KR" altLang="en-US" b="1" dirty="0" smtClean="0">
                <a:effectLst/>
              </a:rPr>
              <a:t>에 </a:t>
            </a:r>
            <a:r>
              <a:rPr lang="en-US" altLang="ko-KR" b="1" dirty="0" smtClean="0">
                <a:effectLst/>
              </a:rPr>
              <a:t>post</a:t>
            </a:r>
            <a:r>
              <a:rPr lang="ko-KR" altLang="en-US" dirty="0" smtClean="0"/>
              <a:t> 요청이 전달됩니다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 때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의 리소스 </a:t>
            </a:r>
            <a:r>
              <a:rPr lang="en-US" altLang="ko-KR" dirty="0" err="1" smtClean="0"/>
              <a:t>cors</a:t>
            </a:r>
            <a:r>
              <a:rPr lang="ko-KR" altLang="en-US" dirty="0" smtClean="0"/>
              <a:t>를 활성화해 </a:t>
            </a:r>
            <a:r>
              <a:rPr lang="en-US" altLang="ko-KR" dirty="0" smtClean="0"/>
              <a:t>options</a:t>
            </a:r>
            <a:r>
              <a:rPr lang="ko-KR" altLang="en-US" dirty="0" smtClean="0"/>
              <a:t>메서드가 생성되고 </a:t>
            </a:r>
            <a:endParaRPr lang="en-US" altLang="ko-KR" dirty="0" smtClean="0"/>
          </a:p>
          <a:p>
            <a:r>
              <a:rPr lang="ko-KR" altLang="en-US" dirty="0" err="1" smtClean="0"/>
              <a:t>통합응답에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헤더를 매핑하고 </a:t>
            </a:r>
            <a:r>
              <a:rPr lang="ko-KR" altLang="en-US" dirty="0" err="1" smtClean="0"/>
              <a:t>매핑값을</a:t>
            </a:r>
            <a:r>
              <a:rPr lang="ko-KR" altLang="en-US" dirty="0" smtClean="0"/>
              <a:t> 설정합니다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메서드 응답의 </a:t>
            </a:r>
            <a:r>
              <a:rPr lang="ko-KR" altLang="en-US" dirty="0" err="1" smtClean="0"/>
              <a:t>응답헤더도</a:t>
            </a:r>
            <a:r>
              <a:rPr lang="ko-KR" altLang="en-US" dirty="0" smtClean="0"/>
              <a:t> 목록과 같이 나오는걸 확인합니다 그 후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가 </a:t>
            </a:r>
            <a:r>
              <a:rPr lang="en-US" altLang="ko-KR" b="1" dirty="0" smtClean="0">
                <a:effectLst/>
              </a:rPr>
              <a:t>Lambda </a:t>
            </a:r>
            <a:r>
              <a:rPr lang="ko-KR" altLang="en-US" b="1" dirty="0" smtClean="0">
                <a:effectLst/>
              </a:rPr>
              <a:t>함수</a:t>
            </a:r>
            <a:r>
              <a:rPr lang="ko-KR" altLang="en-US" dirty="0" smtClean="0"/>
              <a:t>를 실행시키면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4665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람다 함수의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부분의 데이터를 가져오는지 확인하기 위해 </a:t>
            </a:r>
            <a:endParaRPr lang="en-US" altLang="ko-KR" dirty="0" smtClean="0"/>
          </a:p>
          <a:p>
            <a:r>
              <a:rPr lang="ko-KR" altLang="en-US" dirty="0" err="1" smtClean="0"/>
              <a:t>클라우드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와치에서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값을 확인합니다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그후 </a:t>
            </a:r>
            <a:endParaRPr lang="en-US" altLang="ko-KR" dirty="0" smtClean="0"/>
          </a:p>
          <a:p>
            <a:r>
              <a:rPr lang="ko-KR" altLang="en-US" dirty="0" smtClean="0"/>
              <a:t>바디 값을 데이터베이스에 </a:t>
            </a:r>
            <a:r>
              <a:rPr lang="ko-KR" altLang="en-US" dirty="0" err="1" smtClean="0"/>
              <a:t>놓기위해</a:t>
            </a:r>
            <a:r>
              <a:rPr lang="ko-KR" altLang="en-US" dirty="0" smtClean="0"/>
              <a:t> 람다 권한에 데이터베이스 접근 정책을 생성하고 추가해줍니다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그 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28300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Lambda </a:t>
            </a:r>
            <a:r>
              <a:rPr lang="ko-KR" altLang="en-US" dirty="0" smtClean="0"/>
              <a:t>내부에서 데이터를 처리 후</a:t>
            </a:r>
            <a:r>
              <a:rPr lang="en-US" altLang="ko-KR" dirty="0" smtClean="0"/>
              <a:t>, </a:t>
            </a:r>
            <a:r>
              <a:rPr lang="en-US" altLang="ko-KR" b="1" dirty="0" err="1" smtClean="0">
                <a:effectLst/>
              </a:rPr>
              <a:t>DynamoDB</a:t>
            </a:r>
            <a:r>
              <a:rPr lang="ko-KR" altLang="en-US" dirty="0" smtClean="0"/>
              <a:t>에 저장합니다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데이터 베이스의 </a:t>
            </a:r>
            <a:r>
              <a:rPr lang="ko-KR" altLang="en-US" dirty="0" err="1" smtClean="0"/>
              <a:t>키값을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코그니토</a:t>
            </a:r>
            <a:r>
              <a:rPr lang="ko-KR" altLang="en-US" dirty="0" smtClean="0"/>
              <a:t> 로그인시 생성되는 </a:t>
            </a:r>
            <a:r>
              <a:rPr lang="en-US" altLang="ko-KR" dirty="0" smtClean="0"/>
              <a:t>sub</a:t>
            </a:r>
            <a:r>
              <a:rPr lang="ko-KR" altLang="en-US" dirty="0" smtClean="0"/>
              <a:t>값으로 하여 </a:t>
            </a:r>
            <a:r>
              <a:rPr lang="ko-KR" altLang="en-US" dirty="0" err="1" smtClean="0"/>
              <a:t>유저별</a:t>
            </a:r>
            <a:r>
              <a:rPr lang="ko-KR" altLang="en-US" dirty="0" smtClean="0"/>
              <a:t> 데이터가 </a:t>
            </a:r>
            <a:r>
              <a:rPr lang="ko-KR" altLang="en-US" dirty="0" err="1" smtClean="0"/>
              <a:t>저장되는걸</a:t>
            </a:r>
            <a:r>
              <a:rPr lang="ko-KR" altLang="en-US" dirty="0" smtClean="0"/>
              <a:t> 확인합니다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8377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데이터 </a:t>
            </a:r>
            <a:r>
              <a:rPr lang="ko-KR" altLang="en-US" dirty="0" err="1" smtClean="0"/>
              <a:t>저장후</a:t>
            </a:r>
            <a:r>
              <a:rPr lang="ko-KR" altLang="en-US" dirty="0" smtClean="0"/>
              <a:t> 간병인 검색 페이지에서 간병인 검색 기준을 설정합니다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그후 검색을 누르면 </a:t>
            </a:r>
            <a:endParaRPr lang="en-US" altLang="ko-KR" dirty="0" smtClean="0"/>
          </a:p>
          <a:p>
            <a:r>
              <a:rPr lang="en-US" altLang="ko-KR" dirty="0" err="1" smtClean="0"/>
              <a:t>Api</a:t>
            </a:r>
            <a:r>
              <a:rPr lang="ko-KR" altLang="en-US" dirty="0" smtClean="0"/>
              <a:t>게이트웨이</a:t>
            </a:r>
            <a:r>
              <a:rPr lang="en-US" altLang="ko-KR" dirty="0" smtClean="0"/>
              <a:t>,</a:t>
            </a:r>
            <a:r>
              <a:rPr lang="ko-KR" altLang="en-US" dirty="0" smtClean="0"/>
              <a:t>람다 함수 가 </a:t>
            </a:r>
            <a:r>
              <a:rPr lang="ko-KR" altLang="en-US" dirty="0" err="1" smtClean="0"/>
              <a:t>실행되서</a:t>
            </a:r>
            <a:r>
              <a:rPr lang="ko-KR" altLang="en-US" dirty="0" smtClean="0"/>
              <a:t> 데이터 베이스를 스캔합니다</a:t>
            </a:r>
            <a:r>
              <a:rPr lang="en-US" altLang="ko-KR" dirty="0" smtClean="0"/>
              <a:t>.</a:t>
            </a:r>
            <a:r>
              <a:rPr lang="ko-KR" altLang="en-US" dirty="0" err="1" smtClean="0"/>
              <a:t>스캔후</a:t>
            </a:r>
            <a:r>
              <a:rPr lang="ko-KR" altLang="en-US" dirty="0" smtClean="0"/>
              <a:t> 기준에 맞는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데이터 값이 웹에 나타나고</a:t>
            </a:r>
            <a:endParaRPr lang="en-US" altLang="ko-KR" dirty="0" smtClean="0"/>
          </a:p>
          <a:p>
            <a:r>
              <a:rPr lang="ko-KR" altLang="en-US" dirty="0" smtClean="0"/>
              <a:t>웹 페이지에서 </a:t>
            </a:r>
            <a:r>
              <a:rPr lang="ko-KR" altLang="en-US" dirty="0" err="1" smtClean="0"/>
              <a:t>매칭신청을</a:t>
            </a:r>
            <a:r>
              <a:rPr lang="ko-KR" altLang="en-US" dirty="0" smtClean="0"/>
              <a:t> 누르면 정상작동 알림이 나오면서 웹에서의 데이터 </a:t>
            </a:r>
            <a:r>
              <a:rPr lang="ko-KR" altLang="en-US" dirty="0" err="1" smtClean="0"/>
              <a:t>저장및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데이터값</a:t>
            </a:r>
            <a:r>
              <a:rPr lang="ko-KR" altLang="en-US" dirty="0" smtClean="0"/>
              <a:t> 스캔까지 </a:t>
            </a:r>
            <a:r>
              <a:rPr lang="ko-KR" altLang="en-US" dirty="0" err="1" smtClean="0"/>
              <a:t>완료가됩니다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4474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403</a:t>
            </a:r>
            <a:r>
              <a:rPr lang="ko-KR" altLang="en-US" dirty="0" err="1" smtClean="0"/>
              <a:t>엑세스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디나이</a:t>
            </a:r>
            <a:r>
              <a:rPr lang="ko-KR" altLang="en-US" dirty="0" smtClean="0"/>
              <a:t> 에러입니다 </a:t>
            </a:r>
            <a:r>
              <a:rPr lang="en-US" altLang="ko-KR" dirty="0" err="1" smtClean="0"/>
              <a:t>aws</a:t>
            </a:r>
            <a:r>
              <a:rPr lang="ko-KR" altLang="en-US" dirty="0" smtClean="0"/>
              <a:t>의 여러 리소스의 권한</a:t>
            </a:r>
            <a:r>
              <a:rPr lang="en-US" altLang="ko-KR" dirty="0" smtClean="0"/>
              <a:t>,</a:t>
            </a:r>
            <a:r>
              <a:rPr lang="ko-KR" altLang="en-US" dirty="0" smtClean="0"/>
              <a:t>정책 리소스 설정 오류 </a:t>
            </a:r>
            <a:r>
              <a:rPr lang="ko-KR" altLang="en-US" dirty="0" err="1" smtClean="0"/>
              <a:t>로인한</a:t>
            </a:r>
            <a:r>
              <a:rPr lang="ko-KR" altLang="en-US" dirty="0" smtClean="0"/>
              <a:t> 에러입니다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단순한 에러 메시지였지만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수많은</a:t>
            </a:r>
            <a:r>
              <a:rPr lang="ko-KR" altLang="en-US" baseline="0" dirty="0" smtClean="0"/>
              <a:t> </a:t>
            </a:r>
            <a:r>
              <a:rPr lang="ko-KR" altLang="en-US" dirty="0" smtClean="0"/>
              <a:t>조건들이 필요했습니다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해결하기 위해서는  리소스들의 정확한 이용방법 을 </a:t>
            </a:r>
            <a:r>
              <a:rPr lang="ko-KR" altLang="en-US" dirty="0" err="1" smtClean="0"/>
              <a:t>알아야한다는걸</a:t>
            </a:r>
            <a:r>
              <a:rPr lang="ko-KR" altLang="en-US" dirty="0" smtClean="0"/>
              <a:t> 아는 </a:t>
            </a:r>
            <a:r>
              <a:rPr lang="ko-KR" altLang="en-US" dirty="0" err="1" smtClean="0"/>
              <a:t>과정이였습니다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 최철민팀원이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발표진행하겠습니다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9481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안녕하세요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err="1" smtClean="0">
                <a:effectLst/>
              </a:rPr>
              <a:t>보안분야</a:t>
            </a:r>
            <a:r>
              <a:rPr lang="ko-KR" altLang="en-US" dirty="0" smtClean="0">
                <a:effectLst/>
              </a:rPr>
              <a:t> 발표를 맡은 </a:t>
            </a:r>
            <a:r>
              <a:rPr lang="ko-KR" altLang="en-US" dirty="0" err="1" smtClean="0">
                <a:effectLst/>
              </a:rPr>
              <a:t>최철민입니다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저희는 </a:t>
            </a:r>
            <a:r>
              <a:rPr lang="en-US" altLang="ko-KR" dirty="0" smtClean="0">
                <a:effectLst/>
              </a:rPr>
              <a:t>AWS WAF, SSM, </a:t>
            </a:r>
            <a:r>
              <a:rPr lang="en-US" altLang="ko-KR" dirty="0" err="1" smtClean="0">
                <a:effectLst/>
              </a:rPr>
              <a:t>CloudFront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그리고 </a:t>
            </a:r>
            <a:r>
              <a:rPr lang="en-US" altLang="ko-KR" dirty="0" smtClean="0">
                <a:effectLst/>
              </a:rPr>
              <a:t>Slack </a:t>
            </a:r>
            <a:r>
              <a:rPr lang="ko-KR" altLang="en-US" dirty="0" smtClean="0">
                <a:effectLst/>
              </a:rPr>
              <a:t>연동까지 다양한 보안 및 운영 자동화 인프라를 구축하였습니다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발표는 </a:t>
            </a:r>
            <a:r>
              <a:rPr lang="en-US" altLang="ko-KR" dirty="0" smtClean="0">
                <a:effectLst/>
              </a:rPr>
              <a:t>WAF </a:t>
            </a:r>
            <a:r>
              <a:rPr lang="ko-KR" altLang="en-US" dirty="0" smtClean="0">
                <a:effectLst/>
              </a:rPr>
              <a:t>구성</a:t>
            </a:r>
            <a:r>
              <a:rPr lang="en-US" altLang="ko-KR" dirty="0" smtClean="0">
                <a:effectLst/>
              </a:rPr>
              <a:t>, WAF-Slack </a:t>
            </a:r>
            <a:r>
              <a:rPr lang="ko-KR" altLang="en-US" dirty="0" smtClean="0">
                <a:effectLst/>
              </a:rPr>
              <a:t>연동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그리고 </a:t>
            </a:r>
            <a:r>
              <a:rPr lang="en-US" altLang="ko-KR" dirty="0" smtClean="0">
                <a:effectLst/>
              </a:rPr>
              <a:t>SSM </a:t>
            </a:r>
            <a:r>
              <a:rPr lang="ko-KR" altLang="en-US" dirty="0" smtClean="0">
                <a:effectLst/>
              </a:rPr>
              <a:t>연결 순으로 진행하겠습니다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2170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CloudFront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적용할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생성합니다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55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국내 의료기관 통계에 따르면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치과의원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한의원 순으로 소규모 개인 의료기관이 많으며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규모는 앞으로도 점차 확대될 전망입니다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9147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effectLst/>
              </a:rPr>
              <a:t>WAF </a:t>
            </a:r>
            <a:r>
              <a:rPr lang="ko-KR" altLang="en-US" dirty="0" smtClean="0">
                <a:effectLst/>
              </a:rPr>
              <a:t>정책으로는 첫 번째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일반적인 웹 공격을 방어하기 위해 ‘</a:t>
            </a:r>
            <a:r>
              <a:rPr lang="en-US" altLang="ko-KR" dirty="0" smtClean="0">
                <a:effectLst/>
              </a:rPr>
              <a:t>Common Rule Set’</a:t>
            </a:r>
            <a:r>
              <a:rPr lang="ko-KR" altLang="en-US" dirty="0" smtClean="0">
                <a:effectLst/>
              </a:rPr>
              <a:t>을 설정하였습니다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두 번째로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악성 </a:t>
            </a:r>
            <a:r>
              <a:rPr lang="en-US" altLang="ko-KR" dirty="0" smtClean="0">
                <a:effectLst/>
              </a:rPr>
              <a:t>IP</a:t>
            </a:r>
            <a:r>
              <a:rPr lang="ko-KR" altLang="en-US" dirty="0" smtClean="0">
                <a:effectLst/>
              </a:rPr>
              <a:t>를 차단할 수 있도록 ‘</a:t>
            </a:r>
            <a:r>
              <a:rPr lang="en-US" altLang="ko-KR" dirty="0" smtClean="0">
                <a:effectLst/>
              </a:rPr>
              <a:t>IP Reputation List’</a:t>
            </a:r>
            <a:r>
              <a:rPr lang="ko-KR" altLang="en-US" dirty="0" smtClean="0">
                <a:effectLst/>
              </a:rPr>
              <a:t>를 적용하였고</a:t>
            </a:r>
            <a:r>
              <a:rPr lang="en-US" altLang="ko-KR" dirty="0" smtClean="0">
                <a:effectLst/>
              </a:rPr>
              <a:t>,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effectLst/>
              </a:rPr>
              <a:t>세 번째로</a:t>
            </a:r>
            <a:r>
              <a:rPr lang="en-US" altLang="ko-KR" dirty="0" smtClean="0">
                <a:effectLst/>
              </a:rPr>
              <a:t>, VPN</a:t>
            </a:r>
            <a:r>
              <a:rPr lang="ko-KR" altLang="en-US" dirty="0" smtClean="0">
                <a:effectLst/>
              </a:rPr>
              <a:t>이나 프록시 등 </a:t>
            </a:r>
            <a:r>
              <a:rPr lang="ko-KR" altLang="en-US" dirty="0" err="1" smtClean="0">
                <a:effectLst/>
              </a:rPr>
              <a:t>익명화된</a:t>
            </a:r>
            <a:r>
              <a:rPr lang="ko-KR" altLang="en-US" dirty="0" smtClean="0">
                <a:effectLst/>
              </a:rPr>
              <a:t> </a:t>
            </a:r>
            <a:r>
              <a:rPr lang="en-US" altLang="ko-KR" dirty="0" smtClean="0">
                <a:effectLst/>
              </a:rPr>
              <a:t>IP</a:t>
            </a:r>
            <a:r>
              <a:rPr lang="ko-KR" altLang="en-US" dirty="0" smtClean="0">
                <a:effectLst/>
              </a:rPr>
              <a:t>를 감지하기 위해 ‘</a:t>
            </a:r>
            <a:r>
              <a:rPr lang="en-US" altLang="ko-KR" dirty="0" smtClean="0">
                <a:effectLst/>
              </a:rPr>
              <a:t>Anonymous IP List’</a:t>
            </a:r>
            <a:r>
              <a:rPr lang="ko-KR" altLang="en-US" dirty="0" smtClean="0">
                <a:effectLst/>
              </a:rPr>
              <a:t>를 사용하였습니다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3941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이렇게 설정된 </a:t>
            </a:r>
            <a:r>
              <a:rPr lang="en-US" altLang="ko-KR" dirty="0" smtClean="0">
                <a:effectLst/>
              </a:rPr>
              <a:t>WAF </a:t>
            </a:r>
            <a:r>
              <a:rPr lang="ko-KR" altLang="en-US" dirty="0" smtClean="0">
                <a:effectLst/>
              </a:rPr>
              <a:t>정책으로 인해 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예외가 없는 정상 사용자는 </a:t>
            </a:r>
            <a:r>
              <a:rPr lang="en-US" altLang="ko-KR" dirty="0" smtClean="0">
                <a:effectLst/>
              </a:rPr>
              <a:t>index.html </a:t>
            </a:r>
            <a:r>
              <a:rPr lang="ko-KR" altLang="en-US" dirty="0" smtClean="0">
                <a:effectLst/>
              </a:rPr>
              <a:t>로 접속이 허용되며</a:t>
            </a:r>
            <a:r>
              <a:rPr lang="en-US" altLang="ko-KR" dirty="0" smtClean="0">
                <a:effectLst/>
              </a:rPr>
              <a:t>,</a:t>
            </a:r>
          </a:p>
          <a:p>
            <a:r>
              <a:rPr lang="ko-KR" altLang="en-US" dirty="0" smtClean="0">
                <a:effectLst/>
              </a:rPr>
              <a:t>정책에 위반되는 </a:t>
            </a:r>
            <a:r>
              <a:rPr lang="en-US" altLang="ko-KR" dirty="0" smtClean="0">
                <a:effectLst/>
              </a:rPr>
              <a:t>IP</a:t>
            </a:r>
            <a:r>
              <a:rPr lang="ko-KR" altLang="en-US" dirty="0" smtClean="0">
                <a:effectLst/>
              </a:rPr>
              <a:t>는 </a:t>
            </a:r>
            <a:r>
              <a:rPr lang="en-US" altLang="ko-KR" dirty="0" smtClean="0">
                <a:effectLst/>
              </a:rPr>
              <a:t>BLOCK </a:t>
            </a:r>
            <a:r>
              <a:rPr lang="ko-KR" altLang="en-US" dirty="0" smtClean="0">
                <a:effectLst/>
              </a:rPr>
              <a:t>처리되어 접근이 차단됩니다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2145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다음으로</a:t>
            </a:r>
            <a:r>
              <a:rPr lang="en-US" altLang="ko-KR" dirty="0" smtClean="0">
                <a:effectLst/>
              </a:rPr>
              <a:t>, ALB</a:t>
            </a:r>
            <a:r>
              <a:rPr lang="ko-KR" altLang="en-US" dirty="0" smtClean="0">
                <a:effectLst/>
              </a:rPr>
              <a:t>에도 동일하게 </a:t>
            </a:r>
            <a:r>
              <a:rPr lang="en-US" altLang="ko-KR" dirty="0" smtClean="0">
                <a:effectLst/>
              </a:rPr>
              <a:t>WAF</a:t>
            </a:r>
            <a:r>
              <a:rPr lang="ko-KR" altLang="en-US" dirty="0" smtClean="0">
                <a:effectLst/>
              </a:rPr>
              <a:t>를 생성하고</a:t>
            </a:r>
            <a:r>
              <a:rPr lang="en-US" altLang="ko-KR" dirty="0" smtClean="0">
                <a:effectLst/>
              </a:rPr>
              <a:t>, </a:t>
            </a:r>
          </a:p>
          <a:p>
            <a:r>
              <a:rPr lang="en-US" altLang="ko-KR" dirty="0" err="1" smtClean="0">
                <a:effectLst/>
              </a:rPr>
              <a:t>CloudFront</a:t>
            </a:r>
            <a:r>
              <a:rPr lang="ko-KR" altLang="en-US" dirty="0" smtClean="0">
                <a:effectLst/>
              </a:rPr>
              <a:t>와 마찬가지로 ‘</a:t>
            </a:r>
            <a:r>
              <a:rPr lang="en-US" altLang="ko-KR" dirty="0" smtClean="0">
                <a:effectLst/>
              </a:rPr>
              <a:t>Common Rule Set’</a:t>
            </a:r>
            <a:r>
              <a:rPr lang="ko-KR" altLang="en-US" dirty="0" smtClean="0">
                <a:effectLst/>
              </a:rPr>
              <a:t>과 ‘</a:t>
            </a:r>
            <a:r>
              <a:rPr lang="en-US" altLang="ko-KR" dirty="0" smtClean="0">
                <a:effectLst/>
              </a:rPr>
              <a:t>Anonymous IP List’</a:t>
            </a:r>
            <a:r>
              <a:rPr lang="ko-KR" altLang="en-US" dirty="0" smtClean="0">
                <a:effectLst/>
              </a:rPr>
              <a:t>를 적용하였습니다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여기에 추가로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악성 입력을 차단하는 ‘</a:t>
            </a:r>
            <a:r>
              <a:rPr lang="en-US" altLang="ko-KR" dirty="0" smtClean="0">
                <a:effectLst/>
              </a:rPr>
              <a:t>Bad Inputs Rule Set’</a:t>
            </a:r>
            <a:r>
              <a:rPr lang="ko-KR" altLang="en-US" dirty="0" smtClean="0">
                <a:effectLst/>
              </a:rPr>
              <a:t>과 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SQL </a:t>
            </a:r>
            <a:r>
              <a:rPr lang="ko-KR" altLang="en-US" dirty="0" err="1" smtClean="0">
                <a:effectLst/>
              </a:rPr>
              <a:t>인젝션</a:t>
            </a:r>
            <a:r>
              <a:rPr lang="ko-KR" altLang="en-US" dirty="0" smtClean="0">
                <a:effectLst/>
              </a:rPr>
              <a:t> 공격을 방지하는 ‘</a:t>
            </a:r>
            <a:r>
              <a:rPr lang="en-US" altLang="ko-KR" dirty="0" err="1" smtClean="0">
                <a:effectLst/>
              </a:rPr>
              <a:t>SQLi</a:t>
            </a:r>
            <a:r>
              <a:rPr lang="en-US" altLang="ko-KR" dirty="0" smtClean="0">
                <a:effectLst/>
              </a:rPr>
              <a:t> Rule Set’</a:t>
            </a:r>
            <a:r>
              <a:rPr lang="ko-KR" altLang="en-US" dirty="0" smtClean="0">
                <a:effectLst/>
              </a:rPr>
              <a:t>도 함께 적용하였습니다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08569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effectLst/>
              </a:rPr>
              <a:t>ALB </a:t>
            </a:r>
            <a:r>
              <a:rPr lang="ko-KR" altLang="en-US" dirty="0" smtClean="0">
                <a:effectLst/>
              </a:rPr>
              <a:t>역시 </a:t>
            </a:r>
            <a:r>
              <a:rPr lang="en-US" altLang="ko-KR" dirty="0" smtClean="0">
                <a:effectLst/>
              </a:rPr>
              <a:t>WAF </a:t>
            </a:r>
            <a:r>
              <a:rPr lang="ko-KR" altLang="en-US" dirty="0" smtClean="0">
                <a:effectLst/>
              </a:rPr>
              <a:t>규칙에 위반되지 않으면 </a:t>
            </a:r>
            <a:r>
              <a:rPr lang="en-US" altLang="ko-KR" dirty="0" smtClean="0">
                <a:effectLst/>
              </a:rPr>
              <a:t>Allow, </a:t>
            </a:r>
          </a:p>
          <a:p>
            <a:r>
              <a:rPr lang="ko-KR" altLang="en-US" dirty="0" smtClean="0">
                <a:effectLst/>
              </a:rPr>
              <a:t>위반되는 경우에는 </a:t>
            </a:r>
            <a:r>
              <a:rPr lang="en-US" altLang="ko-KR" dirty="0" smtClean="0">
                <a:effectLst/>
              </a:rPr>
              <a:t>BLOCK </a:t>
            </a:r>
            <a:r>
              <a:rPr lang="ko-KR" altLang="en-US" dirty="0" smtClean="0">
                <a:effectLst/>
              </a:rPr>
              <a:t>처리되어 보안이 강화된 모습을 확인할 수 있습니다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0962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 Gateway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Cognito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역시 동일하게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 생성하고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앞서 설명한 규칙들을 적용하였습니다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95868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특히 </a:t>
            </a:r>
            <a:r>
              <a:rPr lang="en-US" altLang="ko-KR" dirty="0" err="1" smtClean="0">
                <a:effectLst/>
              </a:rPr>
              <a:t>Cognito</a:t>
            </a:r>
            <a:r>
              <a:rPr lang="ko-KR" altLang="en-US" dirty="0" smtClean="0">
                <a:effectLst/>
              </a:rPr>
              <a:t>에는 무차별 대입 공격을 막기 위해 </a:t>
            </a:r>
            <a:endParaRPr lang="en-US" altLang="ko-KR" dirty="0" smtClean="0">
              <a:effectLst/>
            </a:endParaRPr>
          </a:p>
          <a:p>
            <a:r>
              <a:rPr lang="en-US" altLang="ko-KR" dirty="0" smtClean="0">
                <a:effectLst/>
              </a:rPr>
              <a:t>5</a:t>
            </a:r>
            <a:r>
              <a:rPr lang="ko-KR" altLang="en-US" dirty="0" smtClean="0">
                <a:effectLst/>
              </a:rPr>
              <a:t>분 동안 동일 </a:t>
            </a:r>
            <a:r>
              <a:rPr lang="en-US" altLang="ko-KR" dirty="0" smtClean="0">
                <a:effectLst/>
              </a:rPr>
              <a:t>IP</a:t>
            </a:r>
            <a:r>
              <a:rPr lang="ko-KR" altLang="en-US" dirty="0" smtClean="0">
                <a:effectLst/>
              </a:rPr>
              <a:t>에서 요청이 </a:t>
            </a:r>
            <a:r>
              <a:rPr lang="en-US" altLang="ko-KR" dirty="0" smtClean="0">
                <a:effectLst/>
              </a:rPr>
              <a:t>100</a:t>
            </a:r>
            <a:r>
              <a:rPr lang="ko-KR" altLang="en-US" dirty="0" smtClean="0">
                <a:effectLst/>
              </a:rPr>
              <a:t>회를 초과하면 자동으로 차단하는 ‘속도 기반 규칙</a:t>
            </a:r>
            <a:r>
              <a:rPr lang="en-US" altLang="ko-KR" dirty="0" smtClean="0">
                <a:effectLst/>
              </a:rPr>
              <a:t>’</a:t>
            </a:r>
            <a:r>
              <a:rPr lang="ko-KR" altLang="en-US" dirty="0" smtClean="0">
                <a:effectLst/>
              </a:rPr>
              <a:t>을 추가하여 더욱 높은 </a:t>
            </a:r>
            <a:r>
              <a:rPr lang="ko-KR" altLang="en-US" dirty="0" err="1" smtClean="0">
                <a:effectLst/>
              </a:rPr>
              <a:t>보안성을</a:t>
            </a:r>
            <a:r>
              <a:rPr lang="ko-KR" altLang="en-US" dirty="0" smtClean="0">
                <a:effectLst/>
              </a:rPr>
              <a:t> 확보하였습니다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이처럼 </a:t>
            </a:r>
            <a:r>
              <a:rPr lang="en-US" altLang="ko-KR" dirty="0" err="1" smtClean="0">
                <a:effectLst/>
              </a:rPr>
              <a:t>CloudFront</a:t>
            </a:r>
            <a:r>
              <a:rPr lang="en-US" altLang="ko-KR" dirty="0" smtClean="0">
                <a:effectLst/>
              </a:rPr>
              <a:t>,  ALB,  </a:t>
            </a:r>
            <a:r>
              <a:rPr lang="en-US" altLang="ko-KR" dirty="0" err="1" smtClean="0">
                <a:effectLst/>
              </a:rPr>
              <a:t>Cognito</a:t>
            </a:r>
            <a:r>
              <a:rPr lang="en-US" altLang="ko-KR" dirty="0" smtClean="0">
                <a:effectLst/>
              </a:rPr>
              <a:t>,  API Gateway </a:t>
            </a:r>
            <a:r>
              <a:rPr lang="ko-KR" altLang="en-US" dirty="0" smtClean="0">
                <a:effectLst/>
              </a:rPr>
              <a:t>각각에 </a:t>
            </a:r>
            <a:r>
              <a:rPr lang="en-US" altLang="ko-KR" dirty="0" smtClean="0">
                <a:effectLst/>
              </a:rPr>
              <a:t>WAF </a:t>
            </a:r>
            <a:r>
              <a:rPr lang="ko-KR" altLang="en-US" dirty="0" smtClean="0">
                <a:effectLst/>
              </a:rPr>
              <a:t>정책을 연결함으로써 </a:t>
            </a:r>
            <a:endParaRPr lang="en-US" altLang="ko-KR" dirty="0" smtClean="0">
              <a:effectLst/>
            </a:endParaRPr>
          </a:p>
          <a:p>
            <a:r>
              <a:rPr lang="ko-KR" altLang="en-US" dirty="0" smtClean="0">
                <a:effectLst/>
              </a:rPr>
              <a:t>다양한 공격 시도와 비정상 트래픽을 효과적으로 차단할 수 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하지만 단순히 방어에만 그치지 않고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어떤 공격이 들어오는지 실시간으로 탐지하고 대응하는 것도 매우 중요합니다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저희는 이를 위해 두 가지 방식의 자동화된 알림 시스템을 구축했습니다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22455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Athena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정기 리포트 시스템입니다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S3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WAF LOG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들이 저장되며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6385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Athena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WAF</a:t>
            </a:r>
            <a:r>
              <a:rPr lang="ko-KR" altLang="en-US" baseline="0" dirty="0" smtClean="0"/>
              <a:t> 로그 중 차단</a:t>
            </a:r>
            <a:r>
              <a:rPr lang="en-US" altLang="ko-KR" baseline="0" dirty="0" smtClean="0"/>
              <a:t>(Block)</a:t>
            </a:r>
            <a:r>
              <a:rPr lang="ko-KR" altLang="en-US" baseline="0" dirty="0" smtClean="0"/>
              <a:t>된 요청 수를 집계하는 쿼리를 등록하고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결과를 저장할 수 있도록 </a:t>
            </a:r>
            <a:r>
              <a:rPr lang="en-US" altLang="ko-KR" baseline="0" dirty="0" smtClean="0"/>
              <a:t>S3</a:t>
            </a:r>
            <a:r>
              <a:rPr lang="ko-KR" altLang="en-US" baseline="0" dirty="0" smtClean="0"/>
              <a:t>에 설정합니다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07371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Athena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WAF</a:t>
            </a:r>
            <a:r>
              <a:rPr lang="ko-KR" altLang="en-US" baseline="0" dirty="0" smtClean="0"/>
              <a:t> 로그 중 차단</a:t>
            </a:r>
            <a:r>
              <a:rPr lang="en-US" altLang="ko-KR" baseline="0" dirty="0" smtClean="0"/>
              <a:t>(Block)</a:t>
            </a:r>
            <a:r>
              <a:rPr lang="ko-KR" altLang="en-US" baseline="0" dirty="0" smtClean="0"/>
              <a:t>된 요청 수를 집계하는 쿼리를 등록하고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결과를 저장할 수 있도록 </a:t>
            </a:r>
            <a:r>
              <a:rPr lang="en-US" altLang="ko-KR" baseline="0" dirty="0" smtClean="0"/>
              <a:t>S3</a:t>
            </a:r>
            <a:r>
              <a:rPr lang="ko-KR" altLang="en-US" baseline="0" dirty="0" smtClean="0"/>
              <a:t>에 설정합니다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9016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Event</a:t>
            </a:r>
            <a:r>
              <a:rPr lang="en-US" altLang="ko-KR" baseline="0" dirty="0" err="1" smtClean="0"/>
              <a:t>Bridge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분마다 </a:t>
            </a:r>
            <a:r>
              <a:rPr lang="en-US" altLang="ko-KR" baseline="0" dirty="0" smtClean="0"/>
              <a:t>Lambda </a:t>
            </a:r>
            <a:r>
              <a:rPr lang="ko-KR" altLang="en-US" baseline="0" dirty="0" smtClean="0"/>
              <a:t>함수를 실행시킬 수 있도록 설정해 주면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Athena</a:t>
            </a:r>
            <a:r>
              <a:rPr lang="ko-KR" altLang="en-US" baseline="0" dirty="0" smtClean="0"/>
              <a:t>에서 </a:t>
            </a:r>
            <a:r>
              <a:rPr lang="en-US" altLang="ko-KR" baseline="0" dirty="0" smtClean="0"/>
              <a:t>S3</a:t>
            </a:r>
            <a:r>
              <a:rPr lang="ko-KR" altLang="en-US" baseline="0" dirty="0" smtClean="0"/>
              <a:t>에 저장된 </a:t>
            </a:r>
            <a:r>
              <a:rPr lang="en-US" altLang="ko-KR" baseline="0" dirty="0" smtClean="0"/>
              <a:t>WAF</a:t>
            </a:r>
            <a:r>
              <a:rPr lang="ko-KR" altLang="en-US" baseline="0" dirty="0" smtClean="0"/>
              <a:t>로그를 분석하여 쿼리를 수행합니다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861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 아이디어는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똑닥이나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굿닥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어플리케이션에서 모티브를 얻었습니다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서비스로 구현하는 것도 고려했으나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 효율적이고 신속한 개발을 위해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기반의 웹 서비스로 방향을 정하게 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27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Lambda</a:t>
            </a:r>
            <a:r>
              <a:rPr lang="ko-KR" altLang="en-US" baseline="0" dirty="0" smtClean="0"/>
              <a:t>함수는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최근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분 동안 </a:t>
            </a:r>
            <a:r>
              <a:rPr lang="en-US" altLang="ko-KR" baseline="0" dirty="0" smtClean="0"/>
              <a:t>WAF</a:t>
            </a:r>
            <a:r>
              <a:rPr lang="ko-KR" altLang="en-US" baseline="0" dirty="0" smtClean="0"/>
              <a:t>에 의해 </a:t>
            </a:r>
            <a:r>
              <a:rPr lang="en-US" altLang="ko-KR" baseline="0" dirty="0" smtClean="0"/>
              <a:t>‘BLOCK’</a:t>
            </a:r>
            <a:r>
              <a:rPr lang="ko-KR" altLang="en-US" baseline="0" dirty="0" smtClean="0"/>
              <a:t>된 요청이 몇 개인지 </a:t>
            </a:r>
            <a:r>
              <a:rPr lang="en-US" altLang="ko-KR" baseline="0" dirty="0" smtClean="0"/>
              <a:t>COUNT”</a:t>
            </a:r>
            <a:r>
              <a:rPr lang="ko-KR" altLang="en-US" baseline="0" dirty="0" smtClean="0"/>
              <a:t>하라는 </a:t>
            </a:r>
            <a:r>
              <a:rPr lang="en-US" altLang="ko-KR" baseline="0" dirty="0" smtClean="0"/>
              <a:t>Athena</a:t>
            </a:r>
            <a:r>
              <a:rPr lang="ko-KR" altLang="en-US" baseline="0" dirty="0" smtClean="0"/>
              <a:t>쿼리를 실행하고</a:t>
            </a:r>
            <a:r>
              <a:rPr lang="en-US" altLang="ko-KR" baseline="0" dirty="0" smtClean="0"/>
              <a:t>,</a:t>
            </a:r>
            <a:br>
              <a:rPr lang="en-US" altLang="ko-KR" baseline="0" dirty="0" smtClean="0"/>
            </a:br>
            <a:r>
              <a:rPr lang="ko-KR" altLang="en-US" baseline="0" dirty="0" smtClean="0"/>
              <a:t>쿼리 실행 결과는 지정된 </a:t>
            </a:r>
            <a:r>
              <a:rPr lang="en-US" altLang="ko-KR" baseline="0" dirty="0" smtClean="0"/>
              <a:t>Athena </a:t>
            </a:r>
            <a:r>
              <a:rPr lang="ko-KR" altLang="en-US" baseline="0" dirty="0" err="1" smtClean="0"/>
              <a:t>결과용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S3 </a:t>
            </a:r>
            <a:r>
              <a:rPr lang="ko-KR" altLang="en-US" baseline="0" dirty="0" err="1" smtClean="0"/>
              <a:t>버킷에</a:t>
            </a:r>
            <a:r>
              <a:rPr lang="ko-KR" altLang="en-US" baseline="0" dirty="0" smtClean="0"/>
              <a:t> 파일로 저장이 됩니다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3825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Lambda </a:t>
            </a:r>
            <a:r>
              <a:rPr lang="ko-KR" altLang="en-US" baseline="0" dirty="0" smtClean="0"/>
              <a:t>함수는 </a:t>
            </a:r>
            <a:r>
              <a:rPr lang="en-US" altLang="ko-KR" baseline="0" dirty="0" smtClean="0"/>
              <a:t>S3</a:t>
            </a:r>
            <a:r>
              <a:rPr lang="ko-KR" altLang="en-US" baseline="0" dirty="0" smtClean="0"/>
              <a:t>에 저장된 쿼리 결과 파일을 읽어오고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가져온 </a:t>
            </a:r>
            <a:r>
              <a:rPr lang="en-US" altLang="ko-KR" baseline="0" dirty="0" err="1" smtClean="0"/>
              <a:t>blocked_cont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값이 </a:t>
            </a:r>
            <a:r>
              <a:rPr lang="en-US" altLang="ko-KR" baseline="0" dirty="0" err="1" smtClean="0"/>
              <a:t>evenetbridge</a:t>
            </a:r>
            <a:r>
              <a:rPr lang="ko-KR" altLang="en-US" baseline="0" dirty="0" smtClean="0"/>
              <a:t>설정된 </a:t>
            </a:r>
            <a:r>
              <a:rPr lang="ko-KR" altLang="en-US" baseline="0" dirty="0" err="1" smtClean="0"/>
              <a:t>임계값을</a:t>
            </a:r>
            <a:r>
              <a:rPr lang="ko-KR" altLang="en-US" baseline="0" dirty="0" smtClean="0"/>
              <a:t> 초과하면 </a:t>
            </a:r>
            <a:r>
              <a:rPr lang="en-US" altLang="ko-KR" baseline="0" dirty="0" smtClean="0"/>
              <a:t>slack</a:t>
            </a:r>
            <a:r>
              <a:rPr lang="ko-KR" altLang="en-US" baseline="0" dirty="0" smtClean="0"/>
              <a:t>으로 전송하고</a:t>
            </a:r>
            <a:endParaRPr lang="en-US" altLang="ko-KR" baseline="0" dirty="0" smtClean="0"/>
          </a:p>
          <a:p>
            <a:r>
              <a:rPr lang="en-US" altLang="ko-KR" dirty="0" smtClean="0"/>
              <a:t>(click)</a:t>
            </a:r>
          </a:p>
          <a:p>
            <a:r>
              <a:rPr lang="ko-KR" altLang="en-US" dirty="0" err="1" smtClean="0"/>
              <a:t>임계값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미만일시</a:t>
            </a:r>
            <a:r>
              <a:rPr lang="ko-KR" altLang="en-US" dirty="0" smtClean="0"/>
              <a:t> 아무런 알림 없이</a:t>
            </a:r>
            <a:r>
              <a:rPr lang="ko-KR" altLang="en-US" baseline="0" dirty="0" smtClean="0"/>
              <a:t> 실행을 마칩니다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95562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두번째로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서울 </a:t>
            </a:r>
            <a:r>
              <a:rPr lang="ko-KR" altLang="en-US" dirty="0" err="1" smtClean="0">
                <a:effectLst/>
              </a:rPr>
              <a:t>리전</a:t>
            </a:r>
            <a:r>
              <a:rPr lang="ko-KR" altLang="en-US" dirty="0" smtClean="0">
                <a:effectLst/>
              </a:rPr>
              <a:t> 내 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CloudWatch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Logs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기반 실시간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알림</a:t>
            </a:r>
            <a:r>
              <a:rPr lang="ko-KR" altLang="en-US" dirty="0" err="1" smtClean="0">
                <a:effectLst/>
              </a:rPr>
              <a:t>과정을</a:t>
            </a:r>
            <a:r>
              <a:rPr lang="ko-KR" altLang="en-US" dirty="0" smtClean="0">
                <a:effectLst/>
              </a:rPr>
              <a:t> 간단히 살펴보겠습니다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먼저</a:t>
            </a:r>
            <a:r>
              <a:rPr lang="en-US" altLang="ko-KR" dirty="0" smtClean="0">
                <a:effectLst/>
              </a:rPr>
              <a:t>, WAF</a:t>
            </a:r>
            <a:r>
              <a:rPr lang="ko-KR" altLang="en-US" dirty="0" smtClean="0">
                <a:effectLst/>
              </a:rPr>
              <a:t>에서 차단된</a:t>
            </a:r>
            <a:r>
              <a:rPr lang="en-US" altLang="ko-KR" dirty="0" smtClean="0">
                <a:effectLst/>
              </a:rPr>
              <a:t> </a:t>
            </a:r>
            <a:r>
              <a:rPr lang="ko-KR" altLang="en-US" dirty="0" smtClean="0">
                <a:effectLst/>
              </a:rPr>
              <a:t>로그를 </a:t>
            </a:r>
            <a:r>
              <a:rPr lang="en-US" altLang="ko-KR" dirty="0" err="1" smtClean="0">
                <a:effectLst/>
              </a:rPr>
              <a:t>CloudWatch</a:t>
            </a:r>
            <a:r>
              <a:rPr lang="en-US" altLang="ko-KR" dirty="0" smtClean="0">
                <a:effectLst/>
              </a:rPr>
              <a:t> Logs</a:t>
            </a:r>
            <a:r>
              <a:rPr lang="ko-KR" altLang="en-US" dirty="0" smtClean="0">
                <a:effectLst/>
              </a:rPr>
              <a:t>에 저장하도록 설정합니다</a:t>
            </a:r>
            <a:r>
              <a:rPr lang="en-US" altLang="ko-KR" dirty="0" smtClean="0">
                <a:effectLst/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9852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>
                <a:effectLst/>
              </a:rPr>
              <a:t>CloudWatch</a:t>
            </a:r>
            <a:r>
              <a:rPr lang="en-US" altLang="ko-KR" dirty="0" smtClean="0">
                <a:effectLst/>
              </a:rPr>
              <a:t> Log</a:t>
            </a:r>
            <a:r>
              <a:rPr lang="en-US" altLang="ko-KR" baseline="0" dirty="0" smtClean="0">
                <a:effectLst/>
              </a:rPr>
              <a:t> </a:t>
            </a:r>
            <a:r>
              <a:rPr lang="ko-KR" altLang="en-US" dirty="0" smtClean="0">
                <a:effectLst/>
              </a:rPr>
              <a:t>에서는 실시간으로 로그를 스캔하여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미리 지정한 패턴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즉 </a:t>
            </a:r>
            <a:r>
              <a:rPr lang="en-US" altLang="ko-KR" dirty="0" smtClean="0">
                <a:effectLst/>
              </a:rPr>
              <a:t>Block </a:t>
            </a:r>
            <a:r>
              <a:rPr lang="ko-KR" altLang="en-US" dirty="0" smtClean="0">
                <a:effectLst/>
              </a:rPr>
              <a:t>처리된 로그를 찾아냅니다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이 패턴에 일치하는 로그가 발견될 때마다</a:t>
            </a:r>
            <a:r>
              <a:rPr lang="en-US" altLang="ko-KR" dirty="0" smtClean="0">
                <a:effectLst/>
              </a:rPr>
              <a:t>, “</a:t>
            </a:r>
            <a:r>
              <a:rPr lang="ko-KR" altLang="en-US" dirty="0" smtClean="0">
                <a:effectLst/>
              </a:rPr>
              <a:t>차단 </a:t>
            </a:r>
            <a:r>
              <a:rPr lang="ko-KR" altLang="en-US" dirty="0" err="1" smtClean="0">
                <a:effectLst/>
              </a:rPr>
              <a:t>횟수”와</a:t>
            </a:r>
            <a:r>
              <a:rPr lang="ko-KR" altLang="en-US" dirty="0" smtClean="0">
                <a:effectLst/>
              </a:rPr>
              <a:t> 같은 </a:t>
            </a:r>
            <a:r>
              <a:rPr lang="ko-KR" altLang="en-US" b="1" dirty="0" smtClean="0">
                <a:effectLst/>
              </a:rPr>
              <a:t>수치 데이터</a:t>
            </a:r>
            <a:r>
              <a:rPr lang="ko-KR" altLang="en-US" dirty="0" smtClean="0">
                <a:effectLst/>
              </a:rPr>
              <a:t>가 </a:t>
            </a:r>
            <a:r>
              <a:rPr lang="en-US" altLang="ko-KR" dirty="0" smtClean="0">
                <a:effectLst/>
              </a:rPr>
              <a:t>1</a:t>
            </a:r>
            <a:r>
              <a:rPr lang="ko-KR" altLang="en-US" dirty="0" smtClean="0">
                <a:effectLst/>
              </a:rPr>
              <a:t>씩 증가하게 됩니다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2049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SSM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</a:t>
            </a:r>
            <a:r>
              <a:rPr lang="ko-KR" altLang="en-US" baseline="0" dirty="0" smtClean="0"/>
              <a:t>에 직접 접속하기 위한 화면입니다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접속 전 확인사항으로 </a:t>
            </a:r>
            <a:r>
              <a:rPr lang="ko-KR" altLang="en-US" baseline="0" dirty="0" err="1" smtClean="0"/>
              <a:t>엔드포인트</a:t>
            </a:r>
            <a:r>
              <a:rPr lang="en-US" altLang="ko-KR" baseline="0" dirty="0" smtClean="0"/>
              <a:t>’ec2 messages’, ‘</a:t>
            </a:r>
            <a:r>
              <a:rPr lang="en-US" altLang="ko-KR" baseline="0" dirty="0" err="1" smtClean="0"/>
              <a:t>ssm</a:t>
            </a:r>
            <a:r>
              <a:rPr lang="en-US" altLang="ko-KR" baseline="0" dirty="0" smtClean="0"/>
              <a:t> messages’, ‘</a:t>
            </a:r>
            <a:r>
              <a:rPr lang="en-US" altLang="ko-KR" baseline="0" dirty="0" err="1" smtClean="0"/>
              <a:t>ssm</a:t>
            </a:r>
            <a:r>
              <a:rPr lang="en-US" altLang="ko-KR" baseline="0" dirty="0" smtClean="0"/>
              <a:t>’ 3</a:t>
            </a:r>
            <a:r>
              <a:rPr lang="ko-KR" altLang="en-US" baseline="0" dirty="0" smtClean="0"/>
              <a:t>개를 생성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설정 편집에서 </a:t>
            </a:r>
            <a:r>
              <a:rPr lang="en-US" altLang="ko-KR" baseline="0" dirty="0" smtClean="0"/>
              <a:t>DNS </a:t>
            </a:r>
            <a:r>
              <a:rPr lang="ko-KR" altLang="en-US" baseline="0" dirty="0" smtClean="0"/>
              <a:t>확인 활성화를 확인합니다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 후 접속 해야 할 인스턴스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Iam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권한으로 </a:t>
            </a:r>
            <a:r>
              <a:rPr lang="en-US" altLang="ko-KR" baseline="0" dirty="0" smtClean="0"/>
              <a:t>‘SSM Managed Instance Core’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부여 해줍니다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225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마지막으로</a:t>
            </a:r>
            <a:r>
              <a:rPr lang="en-US" altLang="ko-KR" dirty="0" smtClean="0">
                <a:effectLst/>
              </a:rPr>
              <a:t>, Slack </a:t>
            </a:r>
            <a:r>
              <a:rPr lang="ko-KR" altLang="en-US" dirty="0" smtClean="0">
                <a:effectLst/>
              </a:rPr>
              <a:t>알림을 위한 </a:t>
            </a:r>
            <a:r>
              <a:rPr lang="en-US" altLang="ko-KR" dirty="0" smtClean="0">
                <a:effectLst/>
              </a:rPr>
              <a:t>Lambda</a:t>
            </a:r>
            <a:r>
              <a:rPr lang="ko-KR" altLang="en-US" dirty="0" smtClean="0">
                <a:effectLst/>
              </a:rPr>
              <a:t>를 설정합니다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en-US" altLang="ko-KR" dirty="0" smtClean="0">
                <a:effectLst/>
              </a:rPr>
              <a:t>Lambda</a:t>
            </a:r>
            <a:r>
              <a:rPr lang="ko-KR" altLang="en-US" dirty="0" smtClean="0">
                <a:effectLst/>
              </a:rPr>
              <a:t>는 </a:t>
            </a:r>
            <a:r>
              <a:rPr lang="en-US" altLang="ko-KR" dirty="0" smtClean="0">
                <a:effectLst/>
              </a:rPr>
              <a:t>SNS </a:t>
            </a:r>
            <a:r>
              <a:rPr lang="ko-KR" altLang="en-US" dirty="0" smtClean="0">
                <a:effectLst/>
              </a:rPr>
              <a:t>토픽을 구독하고 있다가 알림 메시지를 받으면 자동으로 실행됩니다</a:t>
            </a:r>
            <a:r>
              <a:rPr lang="en-US" altLang="ko-KR" dirty="0" smtClean="0">
                <a:effectLst/>
              </a:rPr>
              <a:t>.(click)</a:t>
            </a:r>
          </a:p>
          <a:p>
            <a:r>
              <a:rPr lang="ko-KR" altLang="en-US" dirty="0" smtClean="0">
                <a:effectLst/>
              </a:rPr>
              <a:t>이때 </a:t>
            </a:r>
            <a:r>
              <a:rPr lang="en-US" altLang="ko-KR" dirty="0" smtClean="0">
                <a:effectLst/>
              </a:rPr>
              <a:t>Lambda</a:t>
            </a:r>
            <a:r>
              <a:rPr lang="ko-KR" altLang="en-US" dirty="0" smtClean="0">
                <a:effectLst/>
              </a:rPr>
              <a:t>는 </a:t>
            </a:r>
            <a:r>
              <a:rPr lang="en-US" altLang="ko-KR" dirty="0" smtClean="0">
                <a:effectLst/>
              </a:rPr>
              <a:t>SNS</a:t>
            </a:r>
            <a:r>
              <a:rPr lang="ko-KR" altLang="en-US" dirty="0" smtClean="0">
                <a:effectLst/>
              </a:rPr>
              <a:t>로부터 받은 데이터를 사람이 보기 쉬운 메시지로 가공하여 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으로 전송합니다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71144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SSM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EC2 </a:t>
            </a:r>
            <a:r>
              <a:rPr lang="ko-KR" altLang="en-US" dirty="0" smtClean="0"/>
              <a:t>인스턴스</a:t>
            </a:r>
            <a:r>
              <a:rPr lang="ko-KR" altLang="en-US" baseline="0" dirty="0" smtClean="0"/>
              <a:t>에 직접 접속하기 위한 화면입니다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접속 전 확인사항으로 </a:t>
            </a:r>
            <a:r>
              <a:rPr lang="ko-KR" altLang="en-US" baseline="0" dirty="0" err="1" smtClean="0"/>
              <a:t>엔드포인트</a:t>
            </a:r>
            <a:r>
              <a:rPr lang="en-US" altLang="ko-KR" baseline="0" dirty="0" smtClean="0"/>
              <a:t>’ec2 messages’, ‘</a:t>
            </a:r>
            <a:r>
              <a:rPr lang="en-US" altLang="ko-KR" baseline="0" dirty="0" err="1" smtClean="0"/>
              <a:t>ssm</a:t>
            </a:r>
            <a:r>
              <a:rPr lang="en-US" altLang="ko-KR" baseline="0" dirty="0" smtClean="0"/>
              <a:t> messages’, ‘</a:t>
            </a:r>
            <a:r>
              <a:rPr lang="en-US" altLang="ko-KR" baseline="0" dirty="0" err="1" smtClean="0"/>
              <a:t>ssm</a:t>
            </a:r>
            <a:r>
              <a:rPr lang="en-US" altLang="ko-KR" baseline="0" dirty="0" smtClean="0"/>
              <a:t>’ 3</a:t>
            </a:r>
            <a:r>
              <a:rPr lang="ko-KR" altLang="en-US" baseline="0" dirty="0" smtClean="0"/>
              <a:t>개를 생성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후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VPC </a:t>
            </a:r>
            <a:r>
              <a:rPr lang="ko-KR" altLang="en-US" baseline="0" dirty="0" smtClean="0"/>
              <a:t>설정 편집에서 </a:t>
            </a:r>
            <a:r>
              <a:rPr lang="en-US" altLang="ko-KR" baseline="0" dirty="0" smtClean="0"/>
              <a:t>DNS </a:t>
            </a:r>
            <a:r>
              <a:rPr lang="ko-KR" altLang="en-US" baseline="0" dirty="0" smtClean="0"/>
              <a:t>확인 활성화를 확인합니다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그 후 접속 해야 할 인스턴스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Iam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권한으로 </a:t>
            </a:r>
            <a:r>
              <a:rPr lang="en-US" altLang="ko-KR" baseline="0" dirty="0" smtClean="0"/>
              <a:t>‘SSM Managed Instance Core’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부여 해줍니다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10437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이제 </a:t>
            </a:r>
            <a:r>
              <a:rPr lang="en-US" altLang="ko-KR" dirty="0" smtClean="0">
                <a:effectLst/>
              </a:rPr>
              <a:t>SSM </a:t>
            </a:r>
            <a:r>
              <a:rPr lang="ko-KR" altLang="en-US" dirty="0" smtClean="0">
                <a:effectLst/>
              </a:rPr>
              <a:t>세션 매니저를 통해 </a:t>
            </a:r>
            <a:r>
              <a:rPr lang="en-US" altLang="ko-KR" dirty="0" smtClean="0">
                <a:effectLst/>
              </a:rPr>
              <a:t>SSH </a:t>
            </a:r>
            <a:r>
              <a:rPr lang="ko-KR" altLang="en-US" dirty="0" smtClean="0">
                <a:effectLst/>
              </a:rPr>
              <a:t>키 없이도 안전하게 </a:t>
            </a:r>
            <a:r>
              <a:rPr lang="en-US" altLang="ko-KR" dirty="0" smtClean="0">
                <a:effectLst/>
              </a:rPr>
              <a:t>EC2 </a:t>
            </a:r>
            <a:r>
              <a:rPr lang="ko-KR" altLang="en-US" dirty="0" smtClean="0">
                <a:effectLst/>
              </a:rPr>
              <a:t>인스턴스에 접속할 수 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이 방식은 키 관리의 번거로움이 없고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보안적으로도 매우 안전하다는 장점이 있습니다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3029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설정 과정 중 </a:t>
            </a:r>
            <a:r>
              <a:rPr lang="ko-KR" altLang="en-US" dirty="0" err="1" smtClean="0">
                <a:effectLst/>
              </a:rPr>
              <a:t>에로사항은</a:t>
            </a:r>
            <a:r>
              <a:rPr lang="ko-KR" altLang="en-US" dirty="0" smtClean="0">
                <a:effectLst/>
              </a:rPr>
              <a:t> </a:t>
            </a:r>
            <a:r>
              <a:rPr lang="en-US" altLang="ko-KR" dirty="0" smtClean="0">
                <a:effectLst/>
              </a:rPr>
              <a:t>WAF</a:t>
            </a:r>
            <a:r>
              <a:rPr lang="ko-KR" altLang="en-US" dirty="0" smtClean="0">
                <a:effectLst/>
              </a:rPr>
              <a:t>와 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을 연동할 때 발생했습니다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테스트 알림은 정상적으로 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으로 전송되었지만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실제 </a:t>
            </a:r>
            <a:r>
              <a:rPr lang="en-US" altLang="ko-KR" dirty="0" smtClean="0">
                <a:effectLst/>
              </a:rPr>
              <a:t>WAF</a:t>
            </a:r>
            <a:r>
              <a:rPr lang="ko-KR" altLang="en-US" dirty="0" smtClean="0">
                <a:effectLst/>
              </a:rPr>
              <a:t>에서 발생한 차단 메시지는 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으로 전달되지 않는 문제가 있었습니다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8673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ffectLst/>
              </a:rPr>
              <a:t>이유는 두 가지였습니다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첫째</a:t>
            </a:r>
            <a:r>
              <a:rPr lang="en-US" altLang="ko-KR" dirty="0" smtClean="0">
                <a:effectLst/>
              </a:rPr>
              <a:t>, WAF</a:t>
            </a:r>
            <a:r>
              <a:rPr lang="ko-KR" altLang="en-US" dirty="0" smtClean="0">
                <a:effectLst/>
              </a:rPr>
              <a:t>에서 로그 기록</a:t>
            </a:r>
            <a:r>
              <a:rPr lang="en-US" altLang="ko-KR" dirty="0" smtClean="0">
                <a:effectLst/>
              </a:rPr>
              <a:t> </a:t>
            </a:r>
            <a:r>
              <a:rPr lang="ko-KR" altLang="en-US" dirty="0" smtClean="0">
                <a:effectLst/>
              </a:rPr>
              <a:t>기능을 활성화하지 않았던 점</a:t>
            </a:r>
            <a:r>
              <a:rPr lang="en-US" altLang="ko-KR" dirty="0" smtClean="0">
                <a:effectLst/>
              </a:rPr>
              <a:t>,</a:t>
            </a:r>
          </a:p>
          <a:p>
            <a:r>
              <a:rPr lang="ko-KR" altLang="en-US" dirty="0" smtClean="0">
                <a:effectLst/>
              </a:rPr>
              <a:t>둘째</a:t>
            </a:r>
            <a:r>
              <a:rPr lang="en-US" altLang="ko-KR" dirty="0" smtClean="0">
                <a:effectLst/>
              </a:rPr>
              <a:t>, WAF </a:t>
            </a:r>
            <a:r>
              <a:rPr lang="ko-KR" altLang="en-US" dirty="0" smtClean="0">
                <a:effectLst/>
              </a:rPr>
              <a:t>로그 파일의 이름을 ‘</a:t>
            </a:r>
            <a:r>
              <a:rPr lang="en-US" altLang="ko-KR" dirty="0" err="1" smtClean="0">
                <a:effectLst/>
              </a:rPr>
              <a:t>aws</a:t>
            </a:r>
            <a:r>
              <a:rPr lang="en-US" altLang="ko-KR" dirty="0" smtClean="0">
                <a:effectLst/>
              </a:rPr>
              <a:t>-</a:t>
            </a:r>
            <a:r>
              <a:rPr lang="en-US" altLang="ko-KR" dirty="0" err="1" smtClean="0">
                <a:effectLst/>
              </a:rPr>
              <a:t>waf</a:t>
            </a:r>
            <a:r>
              <a:rPr lang="en-US" altLang="ko-KR" dirty="0" smtClean="0">
                <a:effectLst/>
              </a:rPr>
              <a:t>-logs-’</a:t>
            </a:r>
            <a:r>
              <a:rPr lang="ko-KR" altLang="en-US" dirty="0" smtClean="0">
                <a:effectLst/>
              </a:rPr>
              <a:t>로 시작하도록 설정하지 않았던 점이었습니다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이로 인해 </a:t>
            </a:r>
            <a:r>
              <a:rPr lang="en-US" altLang="ko-KR" dirty="0" smtClean="0">
                <a:effectLst/>
              </a:rPr>
              <a:t>WAF</a:t>
            </a:r>
            <a:r>
              <a:rPr lang="ko-KR" altLang="en-US" dirty="0" smtClean="0">
                <a:effectLst/>
              </a:rPr>
              <a:t>가 차단한 트래픽의 로그가 제대로 저장되지 않았고</a:t>
            </a:r>
            <a:r>
              <a:rPr lang="en-US" altLang="ko-KR" dirty="0" smtClean="0">
                <a:effectLst/>
              </a:rPr>
              <a:t>, </a:t>
            </a:r>
            <a:r>
              <a:rPr lang="ko-KR" altLang="en-US" dirty="0" smtClean="0">
                <a:effectLst/>
              </a:rPr>
              <a:t>결국 </a:t>
            </a:r>
            <a:r>
              <a:rPr lang="en-US" altLang="ko-KR" dirty="0" smtClean="0">
                <a:effectLst/>
              </a:rPr>
              <a:t>Slack</a:t>
            </a:r>
            <a:r>
              <a:rPr lang="ko-KR" altLang="en-US" dirty="0" smtClean="0">
                <a:effectLst/>
              </a:rPr>
              <a:t>으로 실시간 알림을 전송할 수 없었습니다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이 경험을 통해</a:t>
            </a:r>
            <a:r>
              <a:rPr lang="en-US" altLang="ko-KR" dirty="0" smtClean="0">
                <a:effectLst/>
              </a:rPr>
              <a:t>, WAF</a:t>
            </a:r>
            <a:r>
              <a:rPr lang="ko-KR" altLang="en-US" dirty="0" smtClean="0">
                <a:effectLst/>
              </a:rPr>
              <a:t>와 연동되는 모든 시스템에서 로그 설정과 파일 </a:t>
            </a:r>
            <a:r>
              <a:rPr lang="ko-KR" altLang="en-US" dirty="0" err="1" smtClean="0">
                <a:effectLst/>
              </a:rPr>
              <a:t>네이밍</a:t>
            </a:r>
            <a:r>
              <a:rPr lang="ko-KR" altLang="en-US" dirty="0" smtClean="0">
                <a:effectLst/>
              </a:rPr>
              <a:t> 규칙이 매우 중요하다는 점을 다시 한 번 깨달을 수 있었습니다</a:t>
            </a:r>
            <a:r>
              <a:rPr lang="en-US" altLang="ko-KR" dirty="0" smtClean="0">
                <a:effectLst/>
              </a:rPr>
              <a:t>.</a:t>
            </a:r>
          </a:p>
          <a:p>
            <a:r>
              <a:rPr lang="ko-KR" altLang="en-US" dirty="0" smtClean="0">
                <a:effectLst/>
              </a:rPr>
              <a:t>다음으로 이태현 팀원의 발표가 있겠습니다</a:t>
            </a:r>
            <a:r>
              <a:rPr lang="en-US" altLang="ko-KR" dirty="0" smtClean="0">
                <a:effectLst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7781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인해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감염병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확산이 심화되면서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감염병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알림 서비스는 여러 기관이 협력하여 제공되고 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질병관리청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단독으로는 운영에 한계가 있기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사업화에도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효과적일 것이라 판단하여 본 프로젝트를 진행하게 되었습니다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09854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안녕하세요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클러스터 기반으로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SMS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알림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구독결제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서비스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CI/CD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와 모니터링 구성을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발표 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이태현입니다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저희 프로젝트는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 구성되어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관리형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쿠버네티스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서비스로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선택한 이유와 구성 방안을 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130AB-B19B-44AF-B0DF-AAC835332115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77636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일단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AWS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ECS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있습니다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ECS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AWS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전용 컨테이너 서비스로 설정이 간단하고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AWS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서비스와 연동이 쉽지만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AWS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에만 종속되는 단점이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는 표준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쿠버네티스를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사용해서 다른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클라우드나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온프레미스로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이전이 가능하고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쿠버네티스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생태계의 다양한 도구들을 활용할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저희는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멀티클라우드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호환성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풍부한 오픈소스 생태계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안정적인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Multi-AZ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구성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그리고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단계 오토스케일링을 통해 최적화된 인프라를 구축하기위해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선택했습니다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94951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우선 위쪽에 보이는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EKS Control Plane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AWS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완전히 관리해주는 영역입니다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마스터 노드 운영에 대한 부담이 전혀 없고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AWS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고가용성까지 자동으로 보장해줍니다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가용영역은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Private Subnet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으로 구성했습니다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이는 보안상 매우 중요한데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실제 애플리케이션이 돌아가는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들이 외부에서 직접 접근할 수 없도록 보호하고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요청은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Load Balancer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통해서만 들어올 수 있고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Load Balancer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자동으로 트래픽을 두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AZ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들에게 균등하게 분산시켜줍니다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각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가용영역의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주황색 박스가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Worker Node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그 안의 파란색 육각형이 실제 애플리케이션이 돌아가는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저희 아키텍처의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3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단계 오토스케일링을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설명드리겠습니다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9158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첫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Metrics Server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실시간으로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CPU,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메모리 사용률을 모니터링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0126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두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Cluster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Autoscaler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는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늘어났는데 배치할 노드가 부족하면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자동으로 새로운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EC2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인스턴스를 추가해줍니다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3322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세 번째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HPA(Horizontal Pod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Autoscaler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사용률이 높아지면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개수를 자동으로 늘려줍니다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예를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들자면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CPU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사용률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80%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임계값을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넘으면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현재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2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Pod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을 최대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4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개로 증가시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켜줍니다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반대로 트래픽이 줄어들면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Pod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도 줄이고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불필요한 노드도 제거해서 비용을 자동으로 최적화해줍니다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896711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이런 구조의 장점을 정리하면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첫째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무중단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서비스가 가능합니다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한쪽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AZ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문제가 생겨도 다른 쪽에서 계속 서비스할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둘째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자동 확장으로 갑작스런 트래픽 증가에도 대응할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셋째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비용 최적화로 사용하지 않는 리소스는 자동으로 줄여서 불필요한 비용을 절약할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결론적으로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 EKS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통해 안정적이고 확장 가능하며 비용 효율적인 인프라를 구축할 수 있었습니다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1815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다음은 저희 프로젝트의 핵심 기능인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SMS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알림 서비스입니다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en-US" altLang="ko-KR" dirty="0" smtClean="0"/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매일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데이터를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질병관리청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웹사이트에서 크롤링해서 새로운 정보를 감지하는 것부터 시작합니다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</a:p>
          <a:p>
            <a:pPr latinLnBrk="1"/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latinLnBrk="1"/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전체 흐름을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설명드리면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0653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EventBridge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매일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Lambda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실행해서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질병관리청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웹사이트 크롤링하여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DynamoDB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에 저장합니다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9763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이후 </a:t>
            </a:r>
            <a:r>
              <a:rPr lang="en-US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DynamoDB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스트림을 하여 새 데이터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감지시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메시지 전송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Lambda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를 실행합니다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130AB-B19B-44AF-B0DF-AAC835332115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984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704340"/>
            <a:ext cx="621792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3108960"/>
            <a:ext cx="512064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418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52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0" y="3525520"/>
            <a:ext cx="6217920" cy="1089660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0" y="2325371"/>
            <a:ext cx="6217920" cy="1200150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32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8560" y="1280161"/>
            <a:ext cx="3230880" cy="3620770"/>
          </a:xfrm>
        </p:spPr>
        <p:txBody>
          <a:bodyPr/>
          <a:lstStyle>
            <a:lvl1pPr>
              <a:defRPr sz="2240"/>
            </a:lvl1pPr>
            <a:lvl2pPr>
              <a:defRPr sz="1920"/>
            </a:lvl2pPr>
            <a:lvl3pPr>
              <a:defRPr sz="160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46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28090"/>
            <a:ext cx="323215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1739900"/>
            <a:ext cx="323215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0" y="1228090"/>
            <a:ext cx="3233420" cy="511810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0" y="1739900"/>
            <a:ext cx="3233420" cy="3161030"/>
          </a:xfrm>
        </p:spPr>
        <p:txBody>
          <a:bodyPr/>
          <a:lstStyle>
            <a:lvl1pPr>
              <a:defRPr sz="1920"/>
            </a:lvl1pPr>
            <a:lvl2pPr>
              <a:defRPr sz="1600"/>
            </a:lvl2pPr>
            <a:lvl3pPr>
              <a:defRPr sz="1440"/>
            </a:lvl3pPr>
            <a:lvl4pPr>
              <a:defRPr sz="1280"/>
            </a:lvl4pPr>
            <a:lvl5pPr>
              <a:defRPr sz="1280"/>
            </a:lvl5pPr>
            <a:lvl6pPr>
              <a:defRPr sz="1280"/>
            </a:lvl6pPr>
            <a:lvl7pPr>
              <a:defRPr sz="1280"/>
            </a:lvl7pPr>
            <a:lvl8pPr>
              <a:defRPr sz="1280"/>
            </a:lvl8pPr>
            <a:lvl9pPr>
              <a:defRPr sz="128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862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14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417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218440"/>
            <a:ext cx="2406650" cy="92964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0" y="218441"/>
            <a:ext cx="4089400" cy="4682490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148081"/>
            <a:ext cx="2406650" cy="375285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333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0" y="3840480"/>
            <a:ext cx="4389120" cy="453390"/>
          </a:xfrm>
        </p:spPr>
        <p:txBody>
          <a:bodyPr anchor="b"/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0" y="490220"/>
            <a:ext cx="4389120" cy="3291840"/>
          </a:xfrm>
        </p:spPr>
        <p:txBody>
          <a:bodyPr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0" y="4293870"/>
            <a:ext cx="4389120" cy="643890"/>
          </a:xfrm>
        </p:spPr>
        <p:txBody>
          <a:bodyPr/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510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22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03520" y="219711"/>
            <a:ext cx="1645920" cy="46812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219711"/>
            <a:ext cx="4815840" cy="46812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77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219710"/>
            <a:ext cx="658368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280161"/>
            <a:ext cx="6583680" cy="36207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1520"/>
            <a:fld id="{1D8BD707-D9CF-40AE-B4C6-C98DA3205C0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7/25/2025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5085080"/>
            <a:ext cx="23164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152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5085080"/>
            <a:ext cx="170688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731520"/>
            <a:fld id="{B6F15528-21DE-4FAA-801E-634DDDAF4B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73152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53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731520" rtl="0" eaLnBrk="1" latinLnBrk="0" hangingPunct="1"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731520" rtl="0" eaLnBrk="1" latinLnBrk="0" hangingPunct="1">
        <a:spcBef>
          <a:spcPct val="20000"/>
        </a:spcBef>
        <a:buFont typeface="Arial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731520" rtl="0" eaLnBrk="1" latinLnBrk="0" hangingPunct="1">
        <a:spcBef>
          <a:spcPct val="20000"/>
        </a:spcBef>
        <a:buFont typeface="Arial" pitchFamily="34" charset="0"/>
        <a:buChar char="–"/>
        <a:defRPr sz="224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Ccp5p0Udb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5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1.png"/><Relationship Id="rId4" Type="http://schemas.openxmlformats.org/officeDocument/2006/relationships/image" Target="../media/image2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2.png"/><Relationship Id="rId4" Type="http://schemas.openxmlformats.org/officeDocument/2006/relationships/image" Target="../media/image22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3.png"/><Relationship Id="rId4" Type="http://schemas.openxmlformats.org/officeDocument/2006/relationships/image" Target="../media/image22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4.png"/><Relationship Id="rId4" Type="http://schemas.openxmlformats.org/officeDocument/2006/relationships/image" Target="../media/image22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7.png"/><Relationship Id="rId4" Type="http://schemas.openxmlformats.org/officeDocument/2006/relationships/image" Target="../media/image23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8.png"/><Relationship Id="rId4" Type="http://schemas.openxmlformats.org/officeDocument/2006/relationships/image" Target="../media/image2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9.png"/><Relationship Id="rId4" Type="http://schemas.openxmlformats.org/officeDocument/2006/relationships/image" Target="../media/image23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889986388555.signin.aws.amazon.com/console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4.png"/><Relationship Id="rId5" Type="http://schemas.openxmlformats.org/officeDocument/2006/relationships/hyperlink" Target="https://www.highlight.monster/" TargetMode="External"/><Relationship Id="rId4" Type="http://schemas.openxmlformats.org/officeDocument/2006/relationships/image" Target="../media/image2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3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jpe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1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zCcp5p0Udb0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51.svg"/><Relationship Id="rId4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jpg"/><Relationship Id="rId5" Type="http://schemas.openxmlformats.org/officeDocument/2006/relationships/image" Target="../media/image51.svg"/><Relationship Id="rId10" Type="http://schemas.openxmlformats.org/officeDocument/2006/relationships/image" Target="../media/image9.jp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4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6.png"/><Relationship Id="rId5" Type="http://schemas.openxmlformats.org/officeDocument/2006/relationships/image" Target="../media/image51.svg"/><Relationship Id="rId4" Type="http://schemas.openxmlformats.org/officeDocument/2006/relationships/image" Target="../media/image5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2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11" Type="http://schemas.openxmlformats.org/officeDocument/2006/relationships/image" Target="../media/image21.png"/><Relationship Id="rId5" Type="http://schemas.openxmlformats.org/officeDocument/2006/relationships/image" Target="../media/image11.jpe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17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image" Target="../media/image510.svg"/><Relationship Id="rId4" Type="http://schemas.openxmlformats.org/officeDocument/2006/relationships/image" Target="../media/image510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11" Type="http://schemas.openxmlformats.org/officeDocument/2006/relationships/image" Target="../media/image26.png"/><Relationship Id="rId5" Type="http://schemas.openxmlformats.org/officeDocument/2006/relationships/image" Target="../media/image11.jpe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1.pn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11" Type="http://schemas.openxmlformats.org/officeDocument/2006/relationships/image" Target="../media/image28.png"/><Relationship Id="rId5" Type="http://schemas.openxmlformats.org/officeDocument/2006/relationships/image" Target="../media/image11.jpeg"/><Relationship Id="rId10" Type="http://schemas.openxmlformats.org/officeDocument/2006/relationships/image" Target="../media/image2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511.svg"/><Relationship Id="rId4" Type="http://schemas.openxmlformats.org/officeDocument/2006/relationships/image" Target="../media/image511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80" y="325307"/>
            <a:ext cx="7356384" cy="7356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21087" y="1002677"/>
            <a:ext cx="5109091" cy="60016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9600" dirty="0" smtClean="0">
                <a:solidFill>
                  <a:srgbClr val="00B0F0"/>
                </a:solidFill>
              </a:rPr>
              <a:t>VITAL</a:t>
            </a:r>
            <a:r>
              <a:rPr lang="ko-KR" altLang="en-US" sz="9600" dirty="0" smtClean="0">
                <a:solidFill>
                  <a:srgbClr val="00B0F0"/>
                </a:solidFill>
              </a:rPr>
              <a:t>팀</a:t>
            </a:r>
            <a:r>
              <a:rPr lang="en-US" altLang="ko-KR" sz="9600" dirty="0" smtClean="0">
                <a:solidFill>
                  <a:srgbClr val="00B0F0"/>
                </a:solidFill>
              </a:rPr>
              <a:t/>
            </a:r>
            <a:br>
              <a:rPr lang="en-US" altLang="ko-KR" sz="9600" dirty="0" smtClean="0">
                <a:solidFill>
                  <a:srgbClr val="00B0F0"/>
                </a:solidFill>
              </a:rPr>
            </a:br>
            <a:r>
              <a:rPr lang="ko-KR" altLang="en-US" sz="9600" dirty="0" smtClean="0">
                <a:solidFill>
                  <a:srgbClr val="00B0F0"/>
                </a:solidFill>
              </a:rPr>
              <a:t>서비스</a:t>
            </a:r>
            <a:r>
              <a:rPr lang="en-US" altLang="ko-KR" sz="9600" dirty="0" smtClean="0">
                <a:solidFill>
                  <a:srgbClr val="00B0F0"/>
                </a:solidFill>
              </a:rPr>
              <a:t/>
            </a:r>
            <a:br>
              <a:rPr lang="en-US" altLang="ko-KR" sz="9600" dirty="0" smtClean="0">
                <a:solidFill>
                  <a:srgbClr val="00B0F0"/>
                </a:solidFill>
              </a:rPr>
            </a:br>
            <a:r>
              <a:rPr lang="ko-KR" altLang="en-US" sz="9600" dirty="0" smtClean="0">
                <a:solidFill>
                  <a:srgbClr val="00B0F0"/>
                </a:solidFill>
              </a:rPr>
              <a:t>홍보영상</a:t>
            </a:r>
            <a:r>
              <a:rPr lang="en-US" altLang="ko-KR" sz="9600" dirty="0" smtClean="0">
                <a:solidFill>
                  <a:srgbClr val="00B0F0"/>
                </a:solidFill>
              </a:rPr>
              <a:t/>
            </a:r>
            <a:br>
              <a:rPr lang="en-US" altLang="ko-KR" sz="9600" dirty="0" smtClean="0">
                <a:solidFill>
                  <a:srgbClr val="00B0F0"/>
                </a:solidFill>
              </a:rPr>
            </a:br>
            <a:r>
              <a:rPr lang="en-US" altLang="ko-KR" sz="9600" dirty="0" smtClean="0">
                <a:solidFill>
                  <a:srgbClr val="00B0F0"/>
                </a:solidFill>
              </a:rPr>
              <a:t>42</a:t>
            </a:r>
            <a:r>
              <a:rPr lang="ko-KR" altLang="en-US" sz="9600" dirty="0" smtClean="0">
                <a:solidFill>
                  <a:srgbClr val="00B0F0"/>
                </a:solidFill>
              </a:rPr>
              <a:t>초</a:t>
            </a:r>
            <a:endParaRPr sz="115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2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822961" y="2310607"/>
            <a:ext cx="3586994" cy="5347493"/>
            <a:chOff x="0" y="0"/>
            <a:chExt cx="3952839" cy="20952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52839" cy="2095205"/>
            </a:xfrm>
            <a:custGeom>
              <a:avLst/>
              <a:gdLst/>
              <a:ahLst/>
              <a:cxnLst/>
              <a:rect l="l" t="t" r="r" b="b"/>
              <a:pathLst>
                <a:path w="3952839" h="2095205">
                  <a:moveTo>
                    <a:pt x="14771" y="0"/>
                  </a:moveTo>
                  <a:lnTo>
                    <a:pt x="3938068" y="0"/>
                  </a:lnTo>
                  <a:cubicBezTo>
                    <a:pt x="3941985" y="0"/>
                    <a:pt x="3945742" y="1556"/>
                    <a:pt x="3948512" y="4326"/>
                  </a:cubicBezTo>
                  <a:cubicBezTo>
                    <a:pt x="3951282" y="7096"/>
                    <a:pt x="3952839" y="10853"/>
                    <a:pt x="3952839" y="14771"/>
                  </a:cubicBezTo>
                  <a:lnTo>
                    <a:pt x="3952839" y="2080435"/>
                  </a:lnTo>
                  <a:cubicBezTo>
                    <a:pt x="3952839" y="2088592"/>
                    <a:pt x="3946225" y="2095205"/>
                    <a:pt x="3938068" y="2095205"/>
                  </a:cubicBezTo>
                  <a:lnTo>
                    <a:pt x="14771" y="2095205"/>
                  </a:lnTo>
                  <a:cubicBezTo>
                    <a:pt x="10853" y="2095205"/>
                    <a:pt x="7096" y="2093649"/>
                    <a:pt x="4326" y="2090879"/>
                  </a:cubicBezTo>
                  <a:cubicBezTo>
                    <a:pt x="1556" y="2088109"/>
                    <a:pt x="0" y="2084352"/>
                    <a:pt x="0" y="2080435"/>
                  </a:cubicBezTo>
                  <a:lnTo>
                    <a:pt x="0" y="14771"/>
                  </a:lnTo>
                  <a:cubicBezTo>
                    <a:pt x="0" y="10853"/>
                    <a:pt x="1556" y="7096"/>
                    <a:pt x="4326" y="4326"/>
                  </a:cubicBezTo>
                  <a:cubicBezTo>
                    <a:pt x="7096" y="1556"/>
                    <a:pt x="10853" y="0"/>
                    <a:pt x="1477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5A9F1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3952839" cy="2104730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87342" y="2310607"/>
            <a:ext cx="8020098" cy="5224512"/>
            <a:chOff x="0" y="0"/>
            <a:chExt cx="8160170" cy="84155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60169" cy="841557"/>
            </a:xfrm>
            <a:custGeom>
              <a:avLst/>
              <a:gdLst/>
              <a:ahLst/>
              <a:cxnLst/>
              <a:rect l="l" t="t" r="r" b="b"/>
              <a:pathLst>
                <a:path w="8160169" h="841557">
                  <a:moveTo>
                    <a:pt x="6678" y="0"/>
                  </a:moveTo>
                  <a:lnTo>
                    <a:pt x="8153491" y="0"/>
                  </a:lnTo>
                  <a:cubicBezTo>
                    <a:pt x="8157180" y="0"/>
                    <a:pt x="8160169" y="2990"/>
                    <a:pt x="8160169" y="6678"/>
                  </a:cubicBezTo>
                  <a:lnTo>
                    <a:pt x="8160169" y="834880"/>
                  </a:lnTo>
                  <a:cubicBezTo>
                    <a:pt x="8160169" y="838568"/>
                    <a:pt x="8157180" y="841557"/>
                    <a:pt x="8153491" y="841557"/>
                  </a:cubicBezTo>
                  <a:lnTo>
                    <a:pt x="6678" y="841557"/>
                  </a:lnTo>
                  <a:cubicBezTo>
                    <a:pt x="2990" y="841557"/>
                    <a:pt x="0" y="838568"/>
                    <a:pt x="0" y="834880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AC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8160170" cy="85108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11" name="Freeform 11"/>
          <p:cNvSpPr/>
          <p:nvPr/>
        </p:nvSpPr>
        <p:spPr>
          <a:xfrm>
            <a:off x="6126567" y="3680278"/>
            <a:ext cx="396906" cy="395086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82059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82009" y="273381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목적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29934" y="3666933"/>
            <a:ext cx="693976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간편 로그인 </a:t>
            </a:r>
            <a:r>
              <a:rPr lang="en-US" altLang="ko-KR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(OAuth 2.0)</a:t>
            </a:r>
            <a:r>
              <a:rPr 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endParaRPr lang="en-US" sz="2557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964550" y="3442989"/>
            <a:ext cx="3283359" cy="0"/>
          </a:xfrm>
          <a:prstGeom prst="line">
            <a:avLst/>
          </a:prstGeom>
          <a:ln w="9525" cap="flat">
            <a:solidFill>
              <a:srgbClr val="15A9F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4" name="TextBox 15"/>
          <p:cNvSpPr txBox="1"/>
          <p:nvPr/>
        </p:nvSpPr>
        <p:spPr>
          <a:xfrm>
            <a:off x="6084275" y="2586201"/>
            <a:ext cx="7242257" cy="411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693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도메인 </a:t>
            </a:r>
            <a:r>
              <a:rPr lang="en-US" altLang="ko-KR" sz="2693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: </a:t>
            </a:r>
            <a:r>
              <a:rPr lang="ko-KR" altLang="en-US" sz="2693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병원</a:t>
            </a:r>
            <a:r>
              <a:rPr lang="en-US" altLang="ko-KR" sz="2693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ko-KR" altLang="en-US" sz="2693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감염병</a:t>
            </a:r>
            <a:r>
              <a:rPr lang="en-US" altLang="ko-KR" sz="2693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ko-KR" altLang="en-US" sz="2693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알람</a:t>
            </a:r>
            <a:r>
              <a:rPr lang="en-US" altLang="ko-KR" sz="2693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, </a:t>
            </a:r>
            <a:r>
              <a:rPr lang="ko-KR" altLang="en-US" sz="2693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플랫폼</a:t>
            </a:r>
            <a:endParaRPr lang="en-US" altLang="ko-KR" sz="2693" b="1" dirty="0" smtClean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1244575" y="3564977"/>
            <a:ext cx="285329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en-US" altLang="ko-KR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1.</a:t>
            </a:r>
            <a:r>
              <a:rPr lang="ko-KR" altLang="en-US" sz="2693" b="1" dirty="0" err="1" smtClean="0">
                <a:latin typeface="Nanum Square Bold"/>
                <a:ea typeface="Nanum Square Bold"/>
                <a:cs typeface="Nanum Square Bold"/>
                <a:sym typeface="Nanum Square Bold"/>
              </a:rPr>
              <a:t>멀티클라우드</a:t>
            </a:r>
            <a:r>
              <a:rPr lang="ko-KR" altLang="en-US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endParaRPr lang="en-US" altLang="ko-KR" sz="2693" b="1" dirty="0" smtClean="0"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232"/>
              </a:lnSpc>
            </a:pPr>
            <a:r>
              <a:rPr lang="en-US" altLang="ko-KR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2.DR</a:t>
            </a:r>
          </a:p>
          <a:p>
            <a:pPr>
              <a:lnSpc>
                <a:spcPts val="3232"/>
              </a:lnSpc>
            </a:pPr>
            <a:r>
              <a:rPr lang="en-US" altLang="ko-KR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3.</a:t>
            </a:r>
            <a:r>
              <a:rPr lang="ko-KR" altLang="en-US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보안</a:t>
            </a:r>
            <a:endParaRPr lang="en-US" altLang="ko-KR" sz="2693" b="1" dirty="0" smtClean="0"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232"/>
              </a:lnSpc>
            </a:pPr>
            <a:r>
              <a:rPr lang="en-US" altLang="ko-KR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4.</a:t>
            </a:r>
            <a:r>
              <a:rPr lang="ko-KR" altLang="en-US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altLang="ko-KR" sz="2693" b="1" dirty="0" smtClean="0"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232"/>
              </a:lnSpc>
            </a:pPr>
            <a:r>
              <a:rPr lang="en-US" altLang="ko-KR" sz="2693" b="1" dirty="0">
                <a:latin typeface="Nanum Square Bold"/>
                <a:ea typeface="Nanum Square Bold"/>
                <a:cs typeface="Nanum Square Bold"/>
                <a:sym typeface="Nanum Square Bold"/>
              </a:rPr>
              <a:t>5</a:t>
            </a:r>
            <a:r>
              <a:rPr lang="en-US" altLang="ko-KR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.</a:t>
            </a:r>
            <a:r>
              <a:rPr lang="ko-KR" altLang="en-US" sz="2693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모니터링</a:t>
            </a:r>
            <a:endParaRPr lang="en-US" altLang="ko-KR" sz="2693" b="1" dirty="0" smtClean="0"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232"/>
              </a:lnSpc>
            </a:pPr>
            <a:endParaRPr lang="en-US" altLang="ko-KR" sz="2693" b="1" dirty="0"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80293" y="3117971"/>
            <a:ext cx="3063659" cy="503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69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주요 서비스 및 기능</a:t>
            </a:r>
            <a:endParaRPr lang="en-US" altLang="ko-KR" sz="269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8" name="Freeform 11"/>
          <p:cNvSpPr/>
          <p:nvPr/>
        </p:nvSpPr>
        <p:spPr>
          <a:xfrm>
            <a:off x="6126567" y="4324731"/>
            <a:ext cx="396906" cy="395086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16"/>
          <p:cNvSpPr txBox="1"/>
          <p:nvPr/>
        </p:nvSpPr>
        <p:spPr>
          <a:xfrm>
            <a:off x="6729934" y="4311386"/>
            <a:ext cx="693976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헬스케어 콘텐츠</a:t>
            </a:r>
            <a:r>
              <a:rPr lang="en-US" altLang="ko-KR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</a:t>
            </a:r>
            <a:r>
              <a:rPr lang="ko-KR" altLang="en-US" sz="2557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고화질영상</a:t>
            </a:r>
            <a:r>
              <a:rPr lang="en-US" altLang="ko-KR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)</a:t>
            </a: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배포</a:t>
            </a:r>
            <a:r>
              <a:rPr 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</a:t>
            </a:r>
            <a:endParaRPr lang="en-US" sz="2557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Freeform 11"/>
          <p:cNvSpPr/>
          <p:nvPr/>
        </p:nvSpPr>
        <p:spPr>
          <a:xfrm>
            <a:off x="6126567" y="4969184"/>
            <a:ext cx="396906" cy="395086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16"/>
          <p:cNvSpPr txBox="1"/>
          <p:nvPr/>
        </p:nvSpPr>
        <p:spPr>
          <a:xfrm>
            <a:off x="6729934" y="4955839"/>
            <a:ext cx="693976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실시간 </a:t>
            </a:r>
            <a:r>
              <a:rPr lang="ko-KR" altLang="en-US" sz="2557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감영병</a:t>
            </a: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대응 알림 시스템 </a:t>
            </a:r>
            <a:r>
              <a:rPr lang="en-US" altLang="ko-KR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(SNS)</a:t>
            </a:r>
            <a:r>
              <a:rPr 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endParaRPr lang="en-US" sz="2557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2" name="Freeform 11"/>
          <p:cNvSpPr/>
          <p:nvPr/>
        </p:nvSpPr>
        <p:spPr>
          <a:xfrm>
            <a:off x="6126567" y="5613637"/>
            <a:ext cx="396906" cy="395086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16"/>
          <p:cNvSpPr txBox="1"/>
          <p:nvPr/>
        </p:nvSpPr>
        <p:spPr>
          <a:xfrm>
            <a:off x="6729934" y="5600292"/>
            <a:ext cx="693976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간병인</a:t>
            </a:r>
            <a:r>
              <a:rPr lang="en-US" altLang="ko-KR" sz="2557" b="1" dirty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매칭 서비스</a:t>
            </a:r>
            <a:r>
              <a:rPr 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 </a:t>
            </a:r>
            <a:endParaRPr lang="en-US" sz="2557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6126567" y="6258090"/>
            <a:ext cx="396906" cy="395086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16"/>
          <p:cNvSpPr txBox="1"/>
          <p:nvPr/>
        </p:nvSpPr>
        <p:spPr>
          <a:xfrm>
            <a:off x="6729934" y="6244745"/>
            <a:ext cx="6939768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구독 결재 시스템</a:t>
            </a:r>
            <a:r>
              <a:rPr lang="en-US" sz="2557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endParaRPr lang="en-US" sz="2557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6" name="TextBox 15"/>
          <p:cNvSpPr txBox="1"/>
          <p:nvPr/>
        </p:nvSpPr>
        <p:spPr>
          <a:xfrm>
            <a:off x="1001498" y="5704398"/>
            <a:ext cx="2731434" cy="415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최종 목적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52914" y="6120204"/>
            <a:ext cx="28281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b="1" dirty="0" smtClean="0">
                <a:latin typeface="Nanum Square Bold"/>
                <a:ea typeface="Nanum Square Bold"/>
                <a:cs typeface="Nanum Square Bold"/>
                <a:sym typeface="Nanum Square Bold"/>
              </a:rPr>
              <a:t>데이터 보안 장애 발생시 자동 트래픽 전환으로 서비스의 연속성 보장</a:t>
            </a:r>
            <a:endParaRPr lang="en-US" altLang="ko-KR" b="1" dirty="0"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67852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SMS Service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3" y="1825852"/>
            <a:ext cx="8763000" cy="540067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8382006 w 14630400"/>
              <a:gd name="connsiteY0" fmla="*/ 1825852 h 8229600"/>
              <a:gd name="connsiteX1" fmla="*/ 8058150 w 14630400"/>
              <a:gd name="connsiteY1" fmla="*/ 2149708 h 8229600"/>
              <a:gd name="connsiteX2" fmla="*/ 8058150 w 14630400"/>
              <a:gd name="connsiteY2" fmla="*/ 4078611 h 8229600"/>
              <a:gd name="connsiteX3" fmla="*/ 8058150 w 14630400"/>
              <a:gd name="connsiteY3" fmla="*/ 5259699 h 8229600"/>
              <a:gd name="connsiteX4" fmla="*/ 8058150 w 14630400"/>
              <a:gd name="connsiteY4" fmla="*/ 6659874 h 8229600"/>
              <a:gd name="connsiteX5" fmla="*/ 8382006 w 14630400"/>
              <a:gd name="connsiteY5" fmla="*/ 6983730 h 8229600"/>
              <a:gd name="connsiteX6" fmla="*/ 9677394 w 14630400"/>
              <a:gd name="connsiteY6" fmla="*/ 6983730 h 8229600"/>
              <a:gd name="connsiteX7" fmla="*/ 10001250 w 14630400"/>
              <a:gd name="connsiteY7" fmla="*/ 6659874 h 8229600"/>
              <a:gd name="connsiteX8" fmla="*/ 10001250 w 14630400"/>
              <a:gd name="connsiteY8" fmla="*/ 5554980 h 8229600"/>
              <a:gd name="connsiteX9" fmla="*/ 11500479 w 14630400"/>
              <a:gd name="connsiteY9" fmla="*/ 5554980 h 8229600"/>
              <a:gd name="connsiteX10" fmla="*/ 11795760 w 14630400"/>
              <a:gd name="connsiteY10" fmla="*/ 5259699 h 8229600"/>
              <a:gd name="connsiteX11" fmla="*/ 11795760 w 14630400"/>
              <a:gd name="connsiteY11" fmla="*/ 4078611 h 8229600"/>
              <a:gd name="connsiteX12" fmla="*/ 11500479 w 14630400"/>
              <a:gd name="connsiteY12" fmla="*/ 3783330 h 8229600"/>
              <a:gd name="connsiteX13" fmla="*/ 10001250 w 14630400"/>
              <a:gd name="connsiteY13" fmla="*/ 3783330 h 8229600"/>
              <a:gd name="connsiteX14" fmla="*/ 10001250 w 14630400"/>
              <a:gd name="connsiteY14" fmla="*/ 2149708 h 8229600"/>
              <a:gd name="connsiteX15" fmla="*/ 9677394 w 14630400"/>
              <a:gd name="connsiteY15" fmla="*/ 1825852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8382006" y="1825852"/>
                </a:moveTo>
                <a:cubicBezTo>
                  <a:pt x="8203145" y="1825852"/>
                  <a:pt x="8058150" y="1970847"/>
                  <a:pt x="8058150" y="2149708"/>
                </a:cubicBezTo>
                <a:lnTo>
                  <a:pt x="8058150" y="4078611"/>
                </a:lnTo>
                <a:lnTo>
                  <a:pt x="8058150" y="5259699"/>
                </a:lnTo>
                <a:lnTo>
                  <a:pt x="8058150" y="6659874"/>
                </a:lnTo>
                <a:cubicBezTo>
                  <a:pt x="8058150" y="6838735"/>
                  <a:pt x="8203145" y="6983730"/>
                  <a:pt x="8382006" y="6983730"/>
                </a:cubicBezTo>
                <a:lnTo>
                  <a:pt x="9677394" y="6983730"/>
                </a:lnTo>
                <a:cubicBezTo>
                  <a:pt x="9856255" y="6983730"/>
                  <a:pt x="10001250" y="6838735"/>
                  <a:pt x="10001250" y="6659874"/>
                </a:cubicBezTo>
                <a:lnTo>
                  <a:pt x="10001250" y="5554980"/>
                </a:lnTo>
                <a:lnTo>
                  <a:pt x="11500479" y="5554980"/>
                </a:lnTo>
                <a:cubicBezTo>
                  <a:pt x="11663558" y="5554980"/>
                  <a:pt x="11795760" y="5422778"/>
                  <a:pt x="11795760" y="5259699"/>
                </a:cubicBezTo>
                <a:lnTo>
                  <a:pt x="11795760" y="4078611"/>
                </a:lnTo>
                <a:cubicBezTo>
                  <a:pt x="11795760" y="3915532"/>
                  <a:pt x="11663558" y="3783330"/>
                  <a:pt x="11500479" y="3783330"/>
                </a:cubicBezTo>
                <a:lnTo>
                  <a:pt x="10001250" y="3783330"/>
                </a:lnTo>
                <a:lnTo>
                  <a:pt x="10001250" y="2149708"/>
                </a:lnTo>
                <a:cubicBezTo>
                  <a:pt x="10001250" y="1970847"/>
                  <a:pt x="9856255" y="1825852"/>
                  <a:pt x="9677394" y="1825852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53" y="880784"/>
            <a:ext cx="5111667" cy="3185532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270" y="4262008"/>
            <a:ext cx="5924550" cy="320040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sp>
        <p:nvSpPr>
          <p:cNvPr id="22" name="TextBox 21"/>
          <p:cNvSpPr txBox="1"/>
          <p:nvPr/>
        </p:nvSpPr>
        <p:spPr>
          <a:xfrm>
            <a:off x="5405119" y="7577374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SMS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발송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924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SMS Service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3" y="1825852"/>
            <a:ext cx="8763000" cy="5400675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8382006 w 14630400"/>
              <a:gd name="connsiteY0" fmla="*/ 1825852 h 8229600"/>
              <a:gd name="connsiteX1" fmla="*/ 8058150 w 14630400"/>
              <a:gd name="connsiteY1" fmla="*/ 2149708 h 8229600"/>
              <a:gd name="connsiteX2" fmla="*/ 8058150 w 14630400"/>
              <a:gd name="connsiteY2" fmla="*/ 4078611 h 8229600"/>
              <a:gd name="connsiteX3" fmla="*/ 8058150 w 14630400"/>
              <a:gd name="connsiteY3" fmla="*/ 5259699 h 8229600"/>
              <a:gd name="connsiteX4" fmla="*/ 8058150 w 14630400"/>
              <a:gd name="connsiteY4" fmla="*/ 6659874 h 8229600"/>
              <a:gd name="connsiteX5" fmla="*/ 8382006 w 14630400"/>
              <a:gd name="connsiteY5" fmla="*/ 6983730 h 8229600"/>
              <a:gd name="connsiteX6" fmla="*/ 9677394 w 14630400"/>
              <a:gd name="connsiteY6" fmla="*/ 6983730 h 8229600"/>
              <a:gd name="connsiteX7" fmla="*/ 10001250 w 14630400"/>
              <a:gd name="connsiteY7" fmla="*/ 6659874 h 8229600"/>
              <a:gd name="connsiteX8" fmla="*/ 10001250 w 14630400"/>
              <a:gd name="connsiteY8" fmla="*/ 5554980 h 8229600"/>
              <a:gd name="connsiteX9" fmla="*/ 11500479 w 14630400"/>
              <a:gd name="connsiteY9" fmla="*/ 5554980 h 8229600"/>
              <a:gd name="connsiteX10" fmla="*/ 11795760 w 14630400"/>
              <a:gd name="connsiteY10" fmla="*/ 5259699 h 8229600"/>
              <a:gd name="connsiteX11" fmla="*/ 11795760 w 14630400"/>
              <a:gd name="connsiteY11" fmla="*/ 4078611 h 8229600"/>
              <a:gd name="connsiteX12" fmla="*/ 11500479 w 14630400"/>
              <a:gd name="connsiteY12" fmla="*/ 3783330 h 8229600"/>
              <a:gd name="connsiteX13" fmla="*/ 10001250 w 14630400"/>
              <a:gd name="connsiteY13" fmla="*/ 3783330 h 8229600"/>
              <a:gd name="connsiteX14" fmla="*/ 10001250 w 14630400"/>
              <a:gd name="connsiteY14" fmla="*/ 2149708 h 8229600"/>
              <a:gd name="connsiteX15" fmla="*/ 9677394 w 14630400"/>
              <a:gd name="connsiteY15" fmla="*/ 1825852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8382006" y="1825852"/>
                </a:moveTo>
                <a:cubicBezTo>
                  <a:pt x="8203145" y="1825852"/>
                  <a:pt x="8058150" y="1970847"/>
                  <a:pt x="8058150" y="2149708"/>
                </a:cubicBezTo>
                <a:lnTo>
                  <a:pt x="8058150" y="4078611"/>
                </a:lnTo>
                <a:lnTo>
                  <a:pt x="8058150" y="5259699"/>
                </a:lnTo>
                <a:lnTo>
                  <a:pt x="8058150" y="6659874"/>
                </a:lnTo>
                <a:cubicBezTo>
                  <a:pt x="8058150" y="6838735"/>
                  <a:pt x="8203145" y="6983730"/>
                  <a:pt x="8382006" y="6983730"/>
                </a:cubicBezTo>
                <a:lnTo>
                  <a:pt x="9677394" y="6983730"/>
                </a:lnTo>
                <a:cubicBezTo>
                  <a:pt x="9856255" y="6983730"/>
                  <a:pt x="10001250" y="6838735"/>
                  <a:pt x="10001250" y="6659874"/>
                </a:cubicBezTo>
                <a:lnTo>
                  <a:pt x="10001250" y="5554980"/>
                </a:lnTo>
                <a:lnTo>
                  <a:pt x="11500479" y="5554980"/>
                </a:lnTo>
                <a:cubicBezTo>
                  <a:pt x="11663558" y="5554980"/>
                  <a:pt x="11795760" y="5422778"/>
                  <a:pt x="11795760" y="5259699"/>
                </a:cubicBezTo>
                <a:lnTo>
                  <a:pt x="11795760" y="4078611"/>
                </a:lnTo>
                <a:cubicBezTo>
                  <a:pt x="11795760" y="3915532"/>
                  <a:pt x="11663558" y="3783330"/>
                  <a:pt x="11500479" y="3783330"/>
                </a:cubicBezTo>
                <a:lnTo>
                  <a:pt x="10001250" y="3783330"/>
                </a:lnTo>
                <a:lnTo>
                  <a:pt x="10001250" y="2149708"/>
                </a:lnTo>
                <a:cubicBezTo>
                  <a:pt x="10001250" y="1970847"/>
                  <a:pt x="9856255" y="1825852"/>
                  <a:pt x="9677394" y="1825852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48733" t="17308" b="36685"/>
          <a:stretch/>
        </p:blipFill>
        <p:spPr>
          <a:xfrm>
            <a:off x="396728" y="2473550"/>
            <a:ext cx="4436948" cy="2714595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5576244" y="7051741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실제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SMS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발송 확인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87" y="977733"/>
            <a:ext cx="2920039" cy="5945522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495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43328" y="659976"/>
            <a:ext cx="640356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Subscription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3" y="1626585"/>
            <a:ext cx="8555355" cy="5505185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24153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43328" y="659976"/>
            <a:ext cx="640356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Subscription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3" y="1626585"/>
            <a:ext cx="8555355" cy="550518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14" name="자유형 13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8789721 w 14630400"/>
                <a:gd name="connsiteY0" fmla="*/ 5088868 h 8229600"/>
                <a:gd name="connsiteX1" fmla="*/ 8432800 w 14630400"/>
                <a:gd name="connsiteY1" fmla="*/ 5445789 h 8229600"/>
                <a:gd name="connsiteX2" fmla="*/ 8432800 w 14630400"/>
                <a:gd name="connsiteY2" fmla="*/ 6873433 h 8229600"/>
                <a:gd name="connsiteX3" fmla="*/ 8789721 w 14630400"/>
                <a:gd name="connsiteY3" fmla="*/ 7230354 h 8229600"/>
                <a:gd name="connsiteX4" fmla="*/ 11073986 w 14630400"/>
                <a:gd name="connsiteY4" fmla="*/ 7230354 h 8229600"/>
                <a:gd name="connsiteX5" fmla="*/ 11430907 w 14630400"/>
                <a:gd name="connsiteY5" fmla="*/ 6873433 h 8229600"/>
                <a:gd name="connsiteX6" fmla="*/ 11430907 w 14630400"/>
                <a:gd name="connsiteY6" fmla="*/ 5445789 h 8229600"/>
                <a:gd name="connsiteX7" fmla="*/ 11073986 w 14630400"/>
                <a:gd name="connsiteY7" fmla="*/ 5088868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8789721" y="5088868"/>
                  </a:moveTo>
                  <a:cubicBezTo>
                    <a:pt x="8592599" y="5088868"/>
                    <a:pt x="8432800" y="5248667"/>
                    <a:pt x="8432800" y="5445789"/>
                  </a:cubicBezTo>
                  <a:lnTo>
                    <a:pt x="8432800" y="6873433"/>
                  </a:lnTo>
                  <a:cubicBezTo>
                    <a:pt x="8432800" y="7070555"/>
                    <a:pt x="8592599" y="7230354"/>
                    <a:pt x="8789721" y="7230354"/>
                  </a:cubicBezTo>
                  <a:lnTo>
                    <a:pt x="11073986" y="7230354"/>
                  </a:lnTo>
                  <a:cubicBezTo>
                    <a:pt x="11271108" y="7230354"/>
                    <a:pt x="11430907" y="7070555"/>
                    <a:pt x="11430907" y="6873433"/>
                  </a:cubicBezTo>
                  <a:lnTo>
                    <a:pt x="11430907" y="5445789"/>
                  </a:lnTo>
                  <a:cubicBezTo>
                    <a:pt x="11430907" y="5248667"/>
                    <a:pt x="11271108" y="5088868"/>
                    <a:pt x="11073986" y="5088868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603" y="2103918"/>
              <a:ext cx="7580957" cy="4496904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6037262" y="6659043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JWT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토큰 확인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526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43328" y="659976"/>
            <a:ext cx="640356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Subscription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3" y="1626585"/>
            <a:ext cx="8555355" cy="550518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14" name="자유형 13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7395216 w 14630400"/>
                <a:gd name="connsiteY0" fmla="*/ 3406140 h 8229600"/>
                <a:gd name="connsiteX1" fmla="*/ 7075170 w 14630400"/>
                <a:gd name="connsiteY1" fmla="*/ 3726186 h 8229600"/>
                <a:gd name="connsiteX2" fmla="*/ 7075170 w 14630400"/>
                <a:gd name="connsiteY2" fmla="*/ 5006334 h 8229600"/>
                <a:gd name="connsiteX3" fmla="*/ 7395216 w 14630400"/>
                <a:gd name="connsiteY3" fmla="*/ 5326380 h 8229600"/>
                <a:gd name="connsiteX4" fmla="*/ 11087094 w 14630400"/>
                <a:gd name="connsiteY4" fmla="*/ 5326380 h 8229600"/>
                <a:gd name="connsiteX5" fmla="*/ 11407140 w 14630400"/>
                <a:gd name="connsiteY5" fmla="*/ 5006334 h 8229600"/>
                <a:gd name="connsiteX6" fmla="*/ 11407140 w 14630400"/>
                <a:gd name="connsiteY6" fmla="*/ 3726186 h 8229600"/>
                <a:gd name="connsiteX7" fmla="*/ 11087094 w 14630400"/>
                <a:gd name="connsiteY7" fmla="*/ 3406140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7395216" y="3406140"/>
                  </a:moveTo>
                  <a:cubicBezTo>
                    <a:pt x="7218459" y="3406140"/>
                    <a:pt x="7075170" y="3549429"/>
                    <a:pt x="7075170" y="3726186"/>
                  </a:cubicBezTo>
                  <a:lnTo>
                    <a:pt x="7075170" y="5006334"/>
                  </a:lnTo>
                  <a:cubicBezTo>
                    <a:pt x="7075170" y="5183091"/>
                    <a:pt x="7218459" y="5326380"/>
                    <a:pt x="7395216" y="5326380"/>
                  </a:cubicBezTo>
                  <a:lnTo>
                    <a:pt x="11087094" y="5326380"/>
                  </a:lnTo>
                  <a:cubicBezTo>
                    <a:pt x="11263851" y="5326380"/>
                    <a:pt x="11407140" y="5183091"/>
                    <a:pt x="11407140" y="5006334"/>
                  </a:cubicBezTo>
                  <a:lnTo>
                    <a:pt x="11407140" y="3726186"/>
                  </a:lnTo>
                  <a:cubicBezTo>
                    <a:pt x="11407140" y="3549429"/>
                    <a:pt x="11263851" y="3406140"/>
                    <a:pt x="11087094" y="3406140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603" y="1558001"/>
              <a:ext cx="6046412" cy="6060092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4386314" y="7233552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PortOne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결제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995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43328" y="659976"/>
            <a:ext cx="640356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Subscription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3" y="1626585"/>
            <a:ext cx="8555355" cy="5505185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14" name="자유형 13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8843247 w 14630400"/>
                <a:gd name="connsiteY0" fmla="*/ 1456219 h 8229600"/>
                <a:gd name="connsiteX1" fmla="*/ 8490857 w 14630400"/>
                <a:gd name="connsiteY1" fmla="*/ 1808609 h 8229600"/>
                <a:gd name="connsiteX2" fmla="*/ 8490857 w 14630400"/>
                <a:gd name="connsiteY2" fmla="*/ 3218124 h 8229600"/>
                <a:gd name="connsiteX3" fmla="*/ 8843247 w 14630400"/>
                <a:gd name="connsiteY3" fmla="*/ 3570514 h 8229600"/>
                <a:gd name="connsiteX4" fmla="*/ 11055839 w 14630400"/>
                <a:gd name="connsiteY4" fmla="*/ 3570514 h 8229600"/>
                <a:gd name="connsiteX5" fmla="*/ 11408229 w 14630400"/>
                <a:gd name="connsiteY5" fmla="*/ 3218124 h 8229600"/>
                <a:gd name="connsiteX6" fmla="*/ 11408229 w 14630400"/>
                <a:gd name="connsiteY6" fmla="*/ 1808609 h 8229600"/>
                <a:gd name="connsiteX7" fmla="*/ 11055839 w 14630400"/>
                <a:gd name="connsiteY7" fmla="*/ 1456219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8843247" y="1456219"/>
                  </a:moveTo>
                  <a:cubicBezTo>
                    <a:pt x="8648627" y="1456219"/>
                    <a:pt x="8490857" y="1613989"/>
                    <a:pt x="8490857" y="1808609"/>
                  </a:cubicBezTo>
                  <a:lnTo>
                    <a:pt x="8490857" y="3218124"/>
                  </a:lnTo>
                  <a:cubicBezTo>
                    <a:pt x="8490857" y="3412744"/>
                    <a:pt x="8648627" y="3570514"/>
                    <a:pt x="8843247" y="3570514"/>
                  </a:cubicBezTo>
                  <a:lnTo>
                    <a:pt x="11055839" y="3570514"/>
                  </a:lnTo>
                  <a:cubicBezTo>
                    <a:pt x="11250459" y="3570514"/>
                    <a:pt x="11408229" y="3412744"/>
                    <a:pt x="11408229" y="3218124"/>
                  </a:cubicBezTo>
                  <a:lnTo>
                    <a:pt x="11408229" y="1808609"/>
                  </a:lnTo>
                  <a:cubicBezTo>
                    <a:pt x="11408229" y="1613989"/>
                    <a:pt x="11250459" y="1456219"/>
                    <a:pt x="11055839" y="1456219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0179" y="1485808"/>
              <a:ext cx="2047875" cy="2114550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86076" y="1476505"/>
              <a:ext cx="2552700" cy="2124075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0179" y="3722024"/>
              <a:ext cx="9852097" cy="4346348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9284125" y="5670643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구독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/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결제 정보 저장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969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343328" y="659976"/>
            <a:ext cx="6403562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Subscription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43" y="1626585"/>
            <a:ext cx="8555355" cy="550518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14" name="자유형 13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8789721 w 14630400"/>
                <a:gd name="connsiteY0" fmla="*/ 5088868 h 8229600"/>
                <a:gd name="connsiteX1" fmla="*/ 8432800 w 14630400"/>
                <a:gd name="connsiteY1" fmla="*/ 5445789 h 8229600"/>
                <a:gd name="connsiteX2" fmla="*/ 8432800 w 14630400"/>
                <a:gd name="connsiteY2" fmla="*/ 6873433 h 8229600"/>
                <a:gd name="connsiteX3" fmla="*/ 8789721 w 14630400"/>
                <a:gd name="connsiteY3" fmla="*/ 7230354 h 8229600"/>
                <a:gd name="connsiteX4" fmla="*/ 11073986 w 14630400"/>
                <a:gd name="connsiteY4" fmla="*/ 7230354 h 8229600"/>
                <a:gd name="connsiteX5" fmla="*/ 11430907 w 14630400"/>
                <a:gd name="connsiteY5" fmla="*/ 6873433 h 8229600"/>
                <a:gd name="connsiteX6" fmla="*/ 11430907 w 14630400"/>
                <a:gd name="connsiteY6" fmla="*/ 5445789 h 8229600"/>
                <a:gd name="connsiteX7" fmla="*/ 11073986 w 14630400"/>
                <a:gd name="connsiteY7" fmla="*/ 5088868 h 8229600"/>
                <a:gd name="connsiteX8" fmla="*/ 8843247 w 14630400"/>
                <a:gd name="connsiteY8" fmla="*/ 1456219 h 8229600"/>
                <a:gd name="connsiteX9" fmla="*/ 8490857 w 14630400"/>
                <a:gd name="connsiteY9" fmla="*/ 1808609 h 8229600"/>
                <a:gd name="connsiteX10" fmla="*/ 8490857 w 14630400"/>
                <a:gd name="connsiteY10" fmla="*/ 3218124 h 8229600"/>
                <a:gd name="connsiteX11" fmla="*/ 8843247 w 14630400"/>
                <a:gd name="connsiteY11" fmla="*/ 3570514 h 8229600"/>
                <a:gd name="connsiteX12" fmla="*/ 11055839 w 14630400"/>
                <a:gd name="connsiteY12" fmla="*/ 3570514 h 8229600"/>
                <a:gd name="connsiteX13" fmla="*/ 11408229 w 14630400"/>
                <a:gd name="connsiteY13" fmla="*/ 3218124 h 8229600"/>
                <a:gd name="connsiteX14" fmla="*/ 11408229 w 14630400"/>
                <a:gd name="connsiteY14" fmla="*/ 1808609 h 8229600"/>
                <a:gd name="connsiteX15" fmla="*/ 11055839 w 14630400"/>
                <a:gd name="connsiteY15" fmla="*/ 1456219 h 8229600"/>
                <a:gd name="connsiteX16" fmla="*/ 0 w 14630400"/>
                <a:gd name="connsiteY16" fmla="*/ 0 h 8229600"/>
                <a:gd name="connsiteX17" fmla="*/ 14630400 w 14630400"/>
                <a:gd name="connsiteY17" fmla="*/ 0 h 8229600"/>
                <a:gd name="connsiteX18" fmla="*/ 14630400 w 14630400"/>
                <a:gd name="connsiteY18" fmla="*/ 8229600 h 8229600"/>
                <a:gd name="connsiteX19" fmla="*/ 0 w 14630400"/>
                <a:gd name="connsiteY19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30400" h="8229600">
                  <a:moveTo>
                    <a:pt x="8789721" y="5088868"/>
                  </a:moveTo>
                  <a:cubicBezTo>
                    <a:pt x="8592599" y="5088868"/>
                    <a:pt x="8432800" y="5248667"/>
                    <a:pt x="8432800" y="5445789"/>
                  </a:cubicBezTo>
                  <a:lnTo>
                    <a:pt x="8432800" y="6873433"/>
                  </a:lnTo>
                  <a:cubicBezTo>
                    <a:pt x="8432800" y="7070555"/>
                    <a:pt x="8592599" y="7230354"/>
                    <a:pt x="8789721" y="7230354"/>
                  </a:cubicBezTo>
                  <a:lnTo>
                    <a:pt x="11073986" y="7230354"/>
                  </a:lnTo>
                  <a:cubicBezTo>
                    <a:pt x="11271108" y="7230354"/>
                    <a:pt x="11430907" y="7070555"/>
                    <a:pt x="11430907" y="6873433"/>
                  </a:cubicBezTo>
                  <a:lnTo>
                    <a:pt x="11430907" y="5445789"/>
                  </a:lnTo>
                  <a:cubicBezTo>
                    <a:pt x="11430907" y="5248667"/>
                    <a:pt x="11271108" y="5088868"/>
                    <a:pt x="11073986" y="5088868"/>
                  </a:cubicBezTo>
                  <a:close/>
                  <a:moveTo>
                    <a:pt x="8843247" y="1456219"/>
                  </a:moveTo>
                  <a:cubicBezTo>
                    <a:pt x="8648627" y="1456219"/>
                    <a:pt x="8490857" y="1613989"/>
                    <a:pt x="8490857" y="1808609"/>
                  </a:cubicBezTo>
                  <a:lnTo>
                    <a:pt x="8490857" y="3218124"/>
                  </a:lnTo>
                  <a:cubicBezTo>
                    <a:pt x="8490857" y="3412744"/>
                    <a:pt x="8648627" y="3570514"/>
                    <a:pt x="8843247" y="3570514"/>
                  </a:cubicBezTo>
                  <a:lnTo>
                    <a:pt x="11055839" y="3570514"/>
                  </a:lnTo>
                  <a:cubicBezTo>
                    <a:pt x="11250459" y="3570514"/>
                    <a:pt x="11408229" y="3412744"/>
                    <a:pt x="11408229" y="3218124"/>
                  </a:cubicBezTo>
                  <a:lnTo>
                    <a:pt x="11408229" y="1808609"/>
                  </a:lnTo>
                  <a:cubicBezTo>
                    <a:pt x="11408229" y="1613989"/>
                    <a:pt x="11250459" y="1456219"/>
                    <a:pt x="11055839" y="1456219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6499" y="1834575"/>
              <a:ext cx="7185274" cy="4926806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5852100" y="6842202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사용자 구독 정보 확인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4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-776"/>
            <a:ext cx="14630400" cy="8229600"/>
          </a:xfrm>
          <a:custGeom>
            <a:avLst/>
            <a:gdLst>
              <a:gd name="connsiteX0" fmla="*/ 4497205 w 14630400"/>
              <a:gd name="connsiteY0" fmla="*/ 3107703 h 8229600"/>
              <a:gd name="connsiteX1" fmla="*/ 4267201 w 14630400"/>
              <a:gd name="connsiteY1" fmla="*/ 3337708 h 8229600"/>
              <a:gd name="connsiteX2" fmla="*/ 4267201 w 14630400"/>
              <a:gd name="connsiteY2" fmla="*/ 5854700 h 8229600"/>
              <a:gd name="connsiteX3" fmla="*/ 2501179 w 14630400"/>
              <a:gd name="connsiteY3" fmla="*/ 5854700 h 8229600"/>
              <a:gd name="connsiteX4" fmla="*/ 2256300 w 14630400"/>
              <a:gd name="connsiteY4" fmla="*/ 6099579 h 8229600"/>
              <a:gd name="connsiteX5" fmla="*/ 2256300 w 14630400"/>
              <a:gd name="connsiteY5" fmla="*/ 7079064 h 8229600"/>
              <a:gd name="connsiteX6" fmla="*/ 2501179 w 14630400"/>
              <a:gd name="connsiteY6" fmla="*/ 7323943 h 8229600"/>
              <a:gd name="connsiteX7" fmla="*/ 4497205 w 14630400"/>
              <a:gd name="connsiteY7" fmla="*/ 7323943 h 8229600"/>
              <a:gd name="connsiteX8" fmla="*/ 5402321 w 14630400"/>
              <a:gd name="connsiteY8" fmla="*/ 7323943 h 8229600"/>
              <a:gd name="connsiteX9" fmla="*/ 5417195 w 14630400"/>
              <a:gd name="connsiteY9" fmla="*/ 7323943 h 8229600"/>
              <a:gd name="connsiteX10" fmla="*/ 5647200 w 14630400"/>
              <a:gd name="connsiteY10" fmla="*/ 7093938 h 8229600"/>
              <a:gd name="connsiteX11" fmla="*/ 5647200 w 14630400"/>
              <a:gd name="connsiteY11" fmla="*/ 7079064 h 8229600"/>
              <a:gd name="connsiteX12" fmla="*/ 5647200 w 14630400"/>
              <a:gd name="connsiteY12" fmla="*/ 6099579 h 8229600"/>
              <a:gd name="connsiteX13" fmla="*/ 5647200 w 14630400"/>
              <a:gd name="connsiteY13" fmla="*/ 3337708 h 8229600"/>
              <a:gd name="connsiteX14" fmla="*/ 5417195 w 14630400"/>
              <a:gd name="connsiteY14" fmla="*/ 3107703 h 8229600"/>
              <a:gd name="connsiteX15" fmla="*/ 0 w 14630400"/>
              <a:gd name="connsiteY15" fmla="*/ 0 h 8229600"/>
              <a:gd name="connsiteX16" fmla="*/ 14630400 w 14630400"/>
              <a:gd name="connsiteY16" fmla="*/ 0 h 8229600"/>
              <a:gd name="connsiteX17" fmla="*/ 14630400 w 14630400"/>
              <a:gd name="connsiteY17" fmla="*/ 8229600 h 8229600"/>
              <a:gd name="connsiteX18" fmla="*/ 0 w 14630400"/>
              <a:gd name="connsiteY1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00" h="8229600">
                <a:moveTo>
                  <a:pt x="4497205" y="3107703"/>
                </a:moveTo>
                <a:cubicBezTo>
                  <a:pt x="4370178" y="3107703"/>
                  <a:pt x="4267201" y="3210680"/>
                  <a:pt x="4267201" y="3337708"/>
                </a:cubicBezTo>
                <a:lnTo>
                  <a:pt x="4267201" y="5854700"/>
                </a:lnTo>
                <a:lnTo>
                  <a:pt x="2501179" y="5854700"/>
                </a:lnTo>
                <a:cubicBezTo>
                  <a:pt x="2365936" y="5854700"/>
                  <a:pt x="2256300" y="5964336"/>
                  <a:pt x="2256300" y="6099579"/>
                </a:cubicBezTo>
                <a:lnTo>
                  <a:pt x="2256300" y="7079064"/>
                </a:lnTo>
                <a:cubicBezTo>
                  <a:pt x="2256300" y="7214307"/>
                  <a:pt x="2365936" y="7323943"/>
                  <a:pt x="2501179" y="7323943"/>
                </a:cubicBezTo>
                <a:lnTo>
                  <a:pt x="4497205" y="7323943"/>
                </a:lnTo>
                <a:lnTo>
                  <a:pt x="5402321" y="7323943"/>
                </a:lnTo>
                <a:lnTo>
                  <a:pt x="5417195" y="7323943"/>
                </a:lnTo>
                <a:cubicBezTo>
                  <a:pt x="5544223" y="7323943"/>
                  <a:pt x="5647200" y="7220966"/>
                  <a:pt x="5647200" y="7093938"/>
                </a:cubicBezTo>
                <a:lnTo>
                  <a:pt x="5647200" y="7079064"/>
                </a:lnTo>
                <a:lnTo>
                  <a:pt x="5647200" y="6099579"/>
                </a:lnTo>
                <a:lnTo>
                  <a:pt x="5647200" y="3337708"/>
                </a:lnTo>
                <a:cubicBezTo>
                  <a:pt x="5647200" y="3210680"/>
                  <a:pt x="5544223" y="3107703"/>
                  <a:pt x="5417195" y="3107703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    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4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102"/>
            <a:ext cx="14630400" cy="8229600"/>
            <a:chOff x="0" y="-20918"/>
            <a:chExt cx="14630400" cy="8229600"/>
          </a:xfrm>
        </p:grpSpPr>
        <p:sp>
          <p:nvSpPr>
            <p:cNvPr id="15" name="자유형 14"/>
            <p:cNvSpPr/>
            <p:nvPr/>
          </p:nvSpPr>
          <p:spPr>
            <a:xfrm>
              <a:off x="0" y="-20918"/>
              <a:ext cx="14630400" cy="8229600"/>
            </a:xfrm>
            <a:custGeom>
              <a:avLst/>
              <a:gdLst>
                <a:gd name="connsiteX0" fmla="*/ 4497205 w 14630400"/>
                <a:gd name="connsiteY0" fmla="*/ 3107703 h 8229600"/>
                <a:gd name="connsiteX1" fmla="*/ 4267201 w 14630400"/>
                <a:gd name="connsiteY1" fmla="*/ 3337708 h 8229600"/>
                <a:gd name="connsiteX2" fmla="*/ 4267201 w 14630400"/>
                <a:gd name="connsiteY2" fmla="*/ 5854700 h 8229600"/>
                <a:gd name="connsiteX3" fmla="*/ 2501179 w 14630400"/>
                <a:gd name="connsiteY3" fmla="*/ 5854700 h 8229600"/>
                <a:gd name="connsiteX4" fmla="*/ 2256300 w 14630400"/>
                <a:gd name="connsiteY4" fmla="*/ 6099579 h 8229600"/>
                <a:gd name="connsiteX5" fmla="*/ 2256300 w 14630400"/>
                <a:gd name="connsiteY5" fmla="*/ 7079064 h 8229600"/>
                <a:gd name="connsiteX6" fmla="*/ 2501179 w 14630400"/>
                <a:gd name="connsiteY6" fmla="*/ 7323943 h 8229600"/>
                <a:gd name="connsiteX7" fmla="*/ 4497205 w 14630400"/>
                <a:gd name="connsiteY7" fmla="*/ 7323943 h 8229600"/>
                <a:gd name="connsiteX8" fmla="*/ 5402321 w 14630400"/>
                <a:gd name="connsiteY8" fmla="*/ 7323943 h 8229600"/>
                <a:gd name="connsiteX9" fmla="*/ 5417195 w 14630400"/>
                <a:gd name="connsiteY9" fmla="*/ 7323943 h 8229600"/>
                <a:gd name="connsiteX10" fmla="*/ 5647200 w 14630400"/>
                <a:gd name="connsiteY10" fmla="*/ 7093938 h 8229600"/>
                <a:gd name="connsiteX11" fmla="*/ 5647200 w 14630400"/>
                <a:gd name="connsiteY11" fmla="*/ 7079064 h 8229600"/>
                <a:gd name="connsiteX12" fmla="*/ 5647200 w 14630400"/>
                <a:gd name="connsiteY12" fmla="*/ 6099579 h 8229600"/>
                <a:gd name="connsiteX13" fmla="*/ 5647200 w 14630400"/>
                <a:gd name="connsiteY13" fmla="*/ 3337708 h 8229600"/>
                <a:gd name="connsiteX14" fmla="*/ 5417195 w 14630400"/>
                <a:gd name="connsiteY14" fmla="*/ 3107703 h 8229600"/>
                <a:gd name="connsiteX15" fmla="*/ 0 w 14630400"/>
                <a:gd name="connsiteY15" fmla="*/ 0 h 8229600"/>
                <a:gd name="connsiteX16" fmla="*/ 14630400 w 14630400"/>
                <a:gd name="connsiteY16" fmla="*/ 0 h 8229600"/>
                <a:gd name="connsiteX17" fmla="*/ 14630400 w 14630400"/>
                <a:gd name="connsiteY17" fmla="*/ 8229600 h 8229600"/>
                <a:gd name="connsiteX18" fmla="*/ 0 w 14630400"/>
                <a:gd name="connsiteY18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00" h="8229600">
                  <a:moveTo>
                    <a:pt x="4497205" y="3107703"/>
                  </a:moveTo>
                  <a:cubicBezTo>
                    <a:pt x="4370178" y="3107703"/>
                    <a:pt x="4267201" y="3210680"/>
                    <a:pt x="4267201" y="3337708"/>
                  </a:cubicBezTo>
                  <a:lnTo>
                    <a:pt x="4267201" y="5854700"/>
                  </a:lnTo>
                  <a:lnTo>
                    <a:pt x="2501179" y="5854700"/>
                  </a:lnTo>
                  <a:cubicBezTo>
                    <a:pt x="2365936" y="5854700"/>
                    <a:pt x="2256300" y="5964336"/>
                    <a:pt x="2256300" y="6099579"/>
                  </a:cubicBezTo>
                  <a:lnTo>
                    <a:pt x="2256300" y="7079064"/>
                  </a:lnTo>
                  <a:cubicBezTo>
                    <a:pt x="2256300" y="7214307"/>
                    <a:pt x="2365936" y="7323943"/>
                    <a:pt x="2501179" y="7323943"/>
                  </a:cubicBezTo>
                  <a:lnTo>
                    <a:pt x="4497205" y="7323943"/>
                  </a:lnTo>
                  <a:lnTo>
                    <a:pt x="5402321" y="7323943"/>
                  </a:lnTo>
                  <a:lnTo>
                    <a:pt x="5417195" y="7323943"/>
                  </a:lnTo>
                  <a:cubicBezTo>
                    <a:pt x="5544223" y="7323943"/>
                    <a:pt x="5647200" y="7220966"/>
                    <a:pt x="5647200" y="7093938"/>
                  </a:cubicBezTo>
                  <a:lnTo>
                    <a:pt x="5647200" y="7079064"/>
                  </a:lnTo>
                  <a:lnTo>
                    <a:pt x="5647200" y="6099579"/>
                  </a:lnTo>
                  <a:lnTo>
                    <a:pt x="5647200" y="3337708"/>
                  </a:lnTo>
                  <a:cubicBezTo>
                    <a:pt x="5647200" y="3210680"/>
                    <a:pt x="5544223" y="3107703"/>
                    <a:pt x="5417195" y="3107703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      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2712" y="1902372"/>
              <a:ext cx="8468329" cy="4406988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11918088" y="6367581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GitHub Push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42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4317"/>
            <a:ext cx="14630400" cy="8229600"/>
            <a:chOff x="0" y="4317"/>
            <a:chExt cx="14630400" cy="8229600"/>
          </a:xfrm>
        </p:grpSpPr>
        <p:sp>
          <p:nvSpPr>
            <p:cNvPr id="15" name="타원 14"/>
            <p:cNvSpPr/>
            <p:nvPr/>
          </p:nvSpPr>
          <p:spPr>
            <a:xfrm>
              <a:off x="4768382" y="5332568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0" y="4317"/>
              <a:ext cx="14630400" cy="8229600"/>
            </a:xfrm>
            <a:custGeom>
              <a:avLst/>
              <a:gdLst>
                <a:gd name="connsiteX0" fmla="*/ 4497205 w 14630400"/>
                <a:gd name="connsiteY0" fmla="*/ 3107703 h 8229600"/>
                <a:gd name="connsiteX1" fmla="*/ 4267201 w 14630400"/>
                <a:gd name="connsiteY1" fmla="*/ 3337708 h 8229600"/>
                <a:gd name="connsiteX2" fmla="*/ 4267201 w 14630400"/>
                <a:gd name="connsiteY2" fmla="*/ 5854700 h 8229600"/>
                <a:gd name="connsiteX3" fmla="*/ 2501179 w 14630400"/>
                <a:gd name="connsiteY3" fmla="*/ 5854700 h 8229600"/>
                <a:gd name="connsiteX4" fmla="*/ 2256300 w 14630400"/>
                <a:gd name="connsiteY4" fmla="*/ 6099579 h 8229600"/>
                <a:gd name="connsiteX5" fmla="*/ 2256300 w 14630400"/>
                <a:gd name="connsiteY5" fmla="*/ 7079064 h 8229600"/>
                <a:gd name="connsiteX6" fmla="*/ 2501179 w 14630400"/>
                <a:gd name="connsiteY6" fmla="*/ 7323943 h 8229600"/>
                <a:gd name="connsiteX7" fmla="*/ 4497205 w 14630400"/>
                <a:gd name="connsiteY7" fmla="*/ 7323943 h 8229600"/>
                <a:gd name="connsiteX8" fmla="*/ 5402321 w 14630400"/>
                <a:gd name="connsiteY8" fmla="*/ 7323943 h 8229600"/>
                <a:gd name="connsiteX9" fmla="*/ 5417195 w 14630400"/>
                <a:gd name="connsiteY9" fmla="*/ 7323943 h 8229600"/>
                <a:gd name="connsiteX10" fmla="*/ 5647200 w 14630400"/>
                <a:gd name="connsiteY10" fmla="*/ 7093938 h 8229600"/>
                <a:gd name="connsiteX11" fmla="*/ 5647200 w 14630400"/>
                <a:gd name="connsiteY11" fmla="*/ 7079064 h 8229600"/>
                <a:gd name="connsiteX12" fmla="*/ 5647200 w 14630400"/>
                <a:gd name="connsiteY12" fmla="*/ 6099579 h 8229600"/>
                <a:gd name="connsiteX13" fmla="*/ 5647200 w 14630400"/>
                <a:gd name="connsiteY13" fmla="*/ 3337708 h 8229600"/>
                <a:gd name="connsiteX14" fmla="*/ 5417195 w 14630400"/>
                <a:gd name="connsiteY14" fmla="*/ 3107703 h 8229600"/>
                <a:gd name="connsiteX15" fmla="*/ 0 w 14630400"/>
                <a:gd name="connsiteY15" fmla="*/ 0 h 8229600"/>
                <a:gd name="connsiteX16" fmla="*/ 14630400 w 14630400"/>
                <a:gd name="connsiteY16" fmla="*/ 0 h 8229600"/>
                <a:gd name="connsiteX17" fmla="*/ 14630400 w 14630400"/>
                <a:gd name="connsiteY17" fmla="*/ 8229600 h 8229600"/>
                <a:gd name="connsiteX18" fmla="*/ 0 w 14630400"/>
                <a:gd name="connsiteY18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00" h="8229600">
                  <a:moveTo>
                    <a:pt x="4497205" y="3107703"/>
                  </a:moveTo>
                  <a:cubicBezTo>
                    <a:pt x="4370178" y="3107703"/>
                    <a:pt x="4267201" y="3210680"/>
                    <a:pt x="4267201" y="3337708"/>
                  </a:cubicBezTo>
                  <a:lnTo>
                    <a:pt x="4267201" y="5854700"/>
                  </a:lnTo>
                  <a:lnTo>
                    <a:pt x="2501179" y="5854700"/>
                  </a:lnTo>
                  <a:cubicBezTo>
                    <a:pt x="2365936" y="5854700"/>
                    <a:pt x="2256300" y="5964336"/>
                    <a:pt x="2256300" y="6099579"/>
                  </a:cubicBezTo>
                  <a:lnTo>
                    <a:pt x="2256300" y="7079064"/>
                  </a:lnTo>
                  <a:cubicBezTo>
                    <a:pt x="2256300" y="7214307"/>
                    <a:pt x="2365936" y="7323943"/>
                    <a:pt x="2501179" y="7323943"/>
                  </a:cubicBezTo>
                  <a:lnTo>
                    <a:pt x="4497205" y="7323943"/>
                  </a:lnTo>
                  <a:lnTo>
                    <a:pt x="5402321" y="7323943"/>
                  </a:lnTo>
                  <a:lnTo>
                    <a:pt x="5417195" y="7323943"/>
                  </a:lnTo>
                  <a:cubicBezTo>
                    <a:pt x="5544223" y="7323943"/>
                    <a:pt x="5647200" y="7220966"/>
                    <a:pt x="5647200" y="7093938"/>
                  </a:cubicBezTo>
                  <a:lnTo>
                    <a:pt x="5647200" y="7079064"/>
                  </a:lnTo>
                  <a:lnTo>
                    <a:pt x="5647200" y="6099579"/>
                  </a:lnTo>
                  <a:lnTo>
                    <a:pt x="5647200" y="3337708"/>
                  </a:lnTo>
                  <a:cubicBezTo>
                    <a:pt x="5647200" y="3210680"/>
                    <a:pt x="5544223" y="3107703"/>
                    <a:pt x="5417195" y="3107703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      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7" name="직선 연결선 16"/>
            <p:cNvCxnSpPr>
              <a:stCxn id="15" idx="6"/>
            </p:cNvCxnSpPr>
            <p:nvPr/>
          </p:nvCxnSpPr>
          <p:spPr>
            <a:xfrm flipV="1">
              <a:off x="5129379" y="5513066"/>
              <a:ext cx="2639995" cy="1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1249" y="1666099"/>
              <a:ext cx="8066876" cy="5166359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1625944" y="6890679"/>
              <a:ext cx="2632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GItHub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Action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이미지 빌드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6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9928" y="1282583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구성도 소개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015677" y="7481217"/>
            <a:ext cx="11062273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8"/>
              </a:lnSpc>
            </a:pPr>
            <a:r>
              <a:rPr lang="en-US" sz="2557" b="1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 프로젝트는 문제를 해결하고, 더 나은 결과를 도출하는 것을 목표로 합니다.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pSp>
        <p:nvGrpSpPr>
          <p:cNvPr id="24" name="Group 8"/>
          <p:cNvGrpSpPr/>
          <p:nvPr/>
        </p:nvGrpSpPr>
        <p:grpSpPr>
          <a:xfrm>
            <a:off x="822960" y="2418008"/>
            <a:ext cx="4455096" cy="5240091"/>
            <a:chOff x="0" y="0"/>
            <a:chExt cx="8160170" cy="841557"/>
          </a:xfrm>
        </p:grpSpPr>
        <p:sp>
          <p:nvSpPr>
            <p:cNvPr id="25" name="Freeform 9"/>
            <p:cNvSpPr/>
            <p:nvPr/>
          </p:nvSpPr>
          <p:spPr>
            <a:xfrm>
              <a:off x="0" y="0"/>
              <a:ext cx="8160169" cy="841557"/>
            </a:xfrm>
            <a:custGeom>
              <a:avLst/>
              <a:gdLst/>
              <a:ahLst/>
              <a:cxnLst/>
              <a:rect l="l" t="t" r="r" b="b"/>
              <a:pathLst>
                <a:path w="8160169" h="841557">
                  <a:moveTo>
                    <a:pt x="6678" y="0"/>
                  </a:moveTo>
                  <a:lnTo>
                    <a:pt x="8153491" y="0"/>
                  </a:lnTo>
                  <a:cubicBezTo>
                    <a:pt x="8157180" y="0"/>
                    <a:pt x="8160169" y="2990"/>
                    <a:pt x="8160169" y="6678"/>
                  </a:cubicBezTo>
                  <a:lnTo>
                    <a:pt x="8160169" y="834880"/>
                  </a:lnTo>
                  <a:cubicBezTo>
                    <a:pt x="8160169" y="838568"/>
                    <a:pt x="8157180" y="841557"/>
                    <a:pt x="8153491" y="841557"/>
                  </a:cubicBezTo>
                  <a:lnTo>
                    <a:pt x="6678" y="841557"/>
                  </a:lnTo>
                  <a:cubicBezTo>
                    <a:pt x="2990" y="841557"/>
                    <a:pt x="0" y="838568"/>
                    <a:pt x="0" y="834880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ACFF">
                <a:alpha val="90000"/>
              </a:srgbClr>
            </a:solidFill>
          </p:spPr>
        </p:sp>
        <p:sp>
          <p:nvSpPr>
            <p:cNvPr id="26" name="TextBox 10"/>
            <p:cNvSpPr txBox="1"/>
            <p:nvPr/>
          </p:nvSpPr>
          <p:spPr>
            <a:xfrm>
              <a:off x="0" y="-9525"/>
              <a:ext cx="8160170" cy="851082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27" name="Freeform 11"/>
          <p:cNvSpPr/>
          <p:nvPr/>
        </p:nvSpPr>
        <p:spPr>
          <a:xfrm>
            <a:off x="1044464" y="3491548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16"/>
          <p:cNvSpPr txBox="1"/>
          <p:nvPr/>
        </p:nvSpPr>
        <p:spPr>
          <a:xfrm>
            <a:off x="1409144" y="3404331"/>
            <a:ext cx="3518703" cy="2385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68"/>
              </a:lnSpc>
            </a:pPr>
            <a:r>
              <a:rPr lang="ko-KR" altLang="en-US" sz="14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고가용성</a:t>
            </a: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보장</a:t>
            </a:r>
            <a:endParaRPr lang="en-US" altLang="ko-KR" sz="1400" b="1" dirty="0" smtClean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068"/>
              </a:lnSpc>
            </a:pP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자동화된 </a:t>
            </a:r>
            <a:r>
              <a:rPr lang="ko-KR" altLang="en-US" sz="14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장애감지및</a:t>
            </a: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대응</a:t>
            </a:r>
            <a:endParaRPr lang="en-US" altLang="ko-KR" sz="1400" b="1" dirty="0" smtClean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068"/>
              </a:lnSpc>
            </a:pP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지리적 분산 아키텍처</a:t>
            </a:r>
            <a:endParaRPr lang="en-US" altLang="ko-KR" sz="1400" b="1" dirty="0" smtClean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068"/>
              </a:lnSpc>
            </a:pP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사용자 </a:t>
            </a:r>
            <a:r>
              <a:rPr lang="ko-KR" altLang="en-US" sz="14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경험보호</a:t>
            </a:r>
            <a:endParaRPr lang="en-US" altLang="ko-KR" sz="1400" b="1" dirty="0" smtClean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068"/>
              </a:lnSpc>
            </a:pP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비용 효율성</a:t>
            </a:r>
            <a:endParaRPr lang="en-US" altLang="ko-KR" sz="1400" b="1" dirty="0" smtClean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  <a:p>
            <a:pPr>
              <a:lnSpc>
                <a:spcPts val="3068"/>
              </a:lnSpc>
            </a:pPr>
            <a:r>
              <a:rPr lang="ko-KR" altLang="en-US" sz="14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규정 준수 및 위험관리</a:t>
            </a:r>
            <a:endParaRPr lang="en-US" sz="14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9" name="Freeform 11"/>
          <p:cNvSpPr/>
          <p:nvPr/>
        </p:nvSpPr>
        <p:spPr>
          <a:xfrm>
            <a:off x="1044464" y="3891762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1"/>
          <p:cNvSpPr/>
          <p:nvPr/>
        </p:nvSpPr>
        <p:spPr>
          <a:xfrm>
            <a:off x="1044464" y="4291976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1"/>
          <p:cNvSpPr/>
          <p:nvPr/>
        </p:nvSpPr>
        <p:spPr>
          <a:xfrm>
            <a:off x="1044464" y="4692190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11"/>
          <p:cNvSpPr/>
          <p:nvPr/>
        </p:nvSpPr>
        <p:spPr>
          <a:xfrm>
            <a:off x="1044464" y="5092404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1"/>
          <p:cNvSpPr/>
          <p:nvPr/>
        </p:nvSpPr>
        <p:spPr>
          <a:xfrm>
            <a:off x="1044464" y="5492620"/>
            <a:ext cx="277200" cy="275487"/>
          </a:xfrm>
          <a:custGeom>
            <a:avLst/>
            <a:gdLst/>
            <a:ahLst/>
            <a:cxnLst/>
            <a:rect l="l" t="t" r="r" b="b"/>
            <a:pathLst>
              <a:path w="496132" h="493858">
                <a:moveTo>
                  <a:pt x="0" y="0"/>
                </a:moveTo>
                <a:lnTo>
                  <a:pt x="496132" y="0"/>
                </a:lnTo>
                <a:lnTo>
                  <a:pt x="496132" y="493858"/>
                </a:lnTo>
                <a:lnTo>
                  <a:pt x="0" y="493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TextBox 14"/>
          <p:cNvSpPr txBox="1"/>
          <p:nvPr/>
        </p:nvSpPr>
        <p:spPr>
          <a:xfrm>
            <a:off x="1044464" y="2733801"/>
            <a:ext cx="3117613" cy="58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28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 목적</a:t>
            </a:r>
            <a:endParaRPr lang="en-US" sz="28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35" y="1159847"/>
            <a:ext cx="8737555" cy="6346987"/>
          </a:xfrm>
          <a:prstGeom prst="rect">
            <a:avLst/>
          </a:prstGeom>
        </p:spPr>
      </p:pic>
      <p:sp>
        <p:nvSpPr>
          <p:cNvPr id="3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43088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0" y="-1734"/>
            <a:ext cx="14630400" cy="8229600"/>
            <a:chOff x="0" y="-1734"/>
            <a:chExt cx="14630400" cy="8229600"/>
          </a:xfrm>
        </p:grpSpPr>
        <p:sp>
          <p:nvSpPr>
            <p:cNvPr id="15" name="자유형 14"/>
            <p:cNvSpPr/>
            <p:nvPr/>
          </p:nvSpPr>
          <p:spPr>
            <a:xfrm>
              <a:off x="0" y="-1734"/>
              <a:ext cx="14630400" cy="8229600"/>
            </a:xfrm>
            <a:custGeom>
              <a:avLst/>
              <a:gdLst>
                <a:gd name="connsiteX0" fmla="*/ 4497205 w 14630400"/>
                <a:gd name="connsiteY0" fmla="*/ 3107703 h 8229600"/>
                <a:gd name="connsiteX1" fmla="*/ 4267201 w 14630400"/>
                <a:gd name="connsiteY1" fmla="*/ 3337708 h 8229600"/>
                <a:gd name="connsiteX2" fmla="*/ 4267201 w 14630400"/>
                <a:gd name="connsiteY2" fmla="*/ 5854700 h 8229600"/>
                <a:gd name="connsiteX3" fmla="*/ 2501179 w 14630400"/>
                <a:gd name="connsiteY3" fmla="*/ 5854700 h 8229600"/>
                <a:gd name="connsiteX4" fmla="*/ 2256300 w 14630400"/>
                <a:gd name="connsiteY4" fmla="*/ 6099579 h 8229600"/>
                <a:gd name="connsiteX5" fmla="*/ 2256300 w 14630400"/>
                <a:gd name="connsiteY5" fmla="*/ 7079064 h 8229600"/>
                <a:gd name="connsiteX6" fmla="*/ 2501179 w 14630400"/>
                <a:gd name="connsiteY6" fmla="*/ 7323943 h 8229600"/>
                <a:gd name="connsiteX7" fmla="*/ 4497205 w 14630400"/>
                <a:gd name="connsiteY7" fmla="*/ 7323943 h 8229600"/>
                <a:gd name="connsiteX8" fmla="*/ 5402321 w 14630400"/>
                <a:gd name="connsiteY8" fmla="*/ 7323943 h 8229600"/>
                <a:gd name="connsiteX9" fmla="*/ 5417195 w 14630400"/>
                <a:gd name="connsiteY9" fmla="*/ 7323943 h 8229600"/>
                <a:gd name="connsiteX10" fmla="*/ 5647200 w 14630400"/>
                <a:gd name="connsiteY10" fmla="*/ 7093938 h 8229600"/>
                <a:gd name="connsiteX11" fmla="*/ 5647200 w 14630400"/>
                <a:gd name="connsiteY11" fmla="*/ 7079064 h 8229600"/>
                <a:gd name="connsiteX12" fmla="*/ 5647200 w 14630400"/>
                <a:gd name="connsiteY12" fmla="*/ 6099579 h 8229600"/>
                <a:gd name="connsiteX13" fmla="*/ 5647200 w 14630400"/>
                <a:gd name="connsiteY13" fmla="*/ 3337708 h 8229600"/>
                <a:gd name="connsiteX14" fmla="*/ 5417195 w 14630400"/>
                <a:gd name="connsiteY14" fmla="*/ 3107703 h 8229600"/>
                <a:gd name="connsiteX15" fmla="*/ 0 w 14630400"/>
                <a:gd name="connsiteY15" fmla="*/ 0 h 8229600"/>
                <a:gd name="connsiteX16" fmla="*/ 14630400 w 14630400"/>
                <a:gd name="connsiteY16" fmla="*/ 0 h 8229600"/>
                <a:gd name="connsiteX17" fmla="*/ 14630400 w 14630400"/>
                <a:gd name="connsiteY17" fmla="*/ 8229600 h 8229600"/>
                <a:gd name="connsiteX18" fmla="*/ 0 w 14630400"/>
                <a:gd name="connsiteY18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00" h="8229600">
                  <a:moveTo>
                    <a:pt x="4497205" y="3107703"/>
                  </a:moveTo>
                  <a:cubicBezTo>
                    <a:pt x="4370178" y="3107703"/>
                    <a:pt x="4267201" y="3210680"/>
                    <a:pt x="4267201" y="3337708"/>
                  </a:cubicBezTo>
                  <a:lnTo>
                    <a:pt x="4267201" y="5854700"/>
                  </a:lnTo>
                  <a:lnTo>
                    <a:pt x="2501179" y="5854700"/>
                  </a:lnTo>
                  <a:cubicBezTo>
                    <a:pt x="2365936" y="5854700"/>
                    <a:pt x="2256300" y="5964336"/>
                    <a:pt x="2256300" y="6099579"/>
                  </a:cubicBezTo>
                  <a:lnTo>
                    <a:pt x="2256300" y="7079064"/>
                  </a:lnTo>
                  <a:cubicBezTo>
                    <a:pt x="2256300" y="7214307"/>
                    <a:pt x="2365936" y="7323943"/>
                    <a:pt x="2501179" y="7323943"/>
                  </a:cubicBezTo>
                  <a:lnTo>
                    <a:pt x="4497205" y="7323943"/>
                  </a:lnTo>
                  <a:lnTo>
                    <a:pt x="5402321" y="7323943"/>
                  </a:lnTo>
                  <a:lnTo>
                    <a:pt x="5417195" y="7323943"/>
                  </a:lnTo>
                  <a:cubicBezTo>
                    <a:pt x="5544223" y="7323943"/>
                    <a:pt x="5647200" y="7220966"/>
                    <a:pt x="5647200" y="7093938"/>
                  </a:cubicBezTo>
                  <a:lnTo>
                    <a:pt x="5647200" y="7079064"/>
                  </a:lnTo>
                  <a:lnTo>
                    <a:pt x="5647200" y="6099579"/>
                  </a:lnTo>
                  <a:lnTo>
                    <a:pt x="5647200" y="3337708"/>
                  </a:lnTo>
                  <a:cubicBezTo>
                    <a:pt x="5647200" y="3210680"/>
                    <a:pt x="5544223" y="3107703"/>
                    <a:pt x="5417195" y="3107703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        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4779812" y="6820544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7" name="꺾인 연결선 16"/>
            <p:cNvCxnSpPr>
              <a:stCxn id="16" idx="6"/>
              <a:endCxn id="18" idx="1"/>
            </p:cNvCxnSpPr>
            <p:nvPr/>
          </p:nvCxnSpPr>
          <p:spPr>
            <a:xfrm flipV="1">
              <a:off x="5140809" y="4032063"/>
              <a:ext cx="1319997" cy="2968980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0806" y="1720140"/>
              <a:ext cx="7736192" cy="4623845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1898297" y="6402206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ECR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이미지 저장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78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0" y="3885"/>
            <a:ext cx="14630400" cy="8229600"/>
            <a:chOff x="0" y="-6625"/>
            <a:chExt cx="14630400" cy="8229600"/>
          </a:xfrm>
        </p:grpSpPr>
        <p:sp>
          <p:nvSpPr>
            <p:cNvPr id="17" name="자유형 16"/>
            <p:cNvSpPr/>
            <p:nvPr/>
          </p:nvSpPr>
          <p:spPr>
            <a:xfrm>
              <a:off x="0" y="-6625"/>
              <a:ext cx="14630400" cy="8229600"/>
            </a:xfrm>
            <a:custGeom>
              <a:avLst/>
              <a:gdLst>
                <a:gd name="connsiteX0" fmla="*/ 4497205 w 14630400"/>
                <a:gd name="connsiteY0" fmla="*/ 3107703 h 8229600"/>
                <a:gd name="connsiteX1" fmla="*/ 4267201 w 14630400"/>
                <a:gd name="connsiteY1" fmla="*/ 3337708 h 8229600"/>
                <a:gd name="connsiteX2" fmla="*/ 4267201 w 14630400"/>
                <a:gd name="connsiteY2" fmla="*/ 5854700 h 8229600"/>
                <a:gd name="connsiteX3" fmla="*/ 2501179 w 14630400"/>
                <a:gd name="connsiteY3" fmla="*/ 5854700 h 8229600"/>
                <a:gd name="connsiteX4" fmla="*/ 2256300 w 14630400"/>
                <a:gd name="connsiteY4" fmla="*/ 6099579 h 8229600"/>
                <a:gd name="connsiteX5" fmla="*/ 2256300 w 14630400"/>
                <a:gd name="connsiteY5" fmla="*/ 7079064 h 8229600"/>
                <a:gd name="connsiteX6" fmla="*/ 2501179 w 14630400"/>
                <a:gd name="connsiteY6" fmla="*/ 7323943 h 8229600"/>
                <a:gd name="connsiteX7" fmla="*/ 4497205 w 14630400"/>
                <a:gd name="connsiteY7" fmla="*/ 7323943 h 8229600"/>
                <a:gd name="connsiteX8" fmla="*/ 5402321 w 14630400"/>
                <a:gd name="connsiteY8" fmla="*/ 7323943 h 8229600"/>
                <a:gd name="connsiteX9" fmla="*/ 5417195 w 14630400"/>
                <a:gd name="connsiteY9" fmla="*/ 7323943 h 8229600"/>
                <a:gd name="connsiteX10" fmla="*/ 5647200 w 14630400"/>
                <a:gd name="connsiteY10" fmla="*/ 7093938 h 8229600"/>
                <a:gd name="connsiteX11" fmla="*/ 5647200 w 14630400"/>
                <a:gd name="connsiteY11" fmla="*/ 7079064 h 8229600"/>
                <a:gd name="connsiteX12" fmla="*/ 5647200 w 14630400"/>
                <a:gd name="connsiteY12" fmla="*/ 6099579 h 8229600"/>
                <a:gd name="connsiteX13" fmla="*/ 5647200 w 14630400"/>
                <a:gd name="connsiteY13" fmla="*/ 3337708 h 8229600"/>
                <a:gd name="connsiteX14" fmla="*/ 5417195 w 14630400"/>
                <a:gd name="connsiteY14" fmla="*/ 3107703 h 8229600"/>
                <a:gd name="connsiteX15" fmla="*/ 0 w 14630400"/>
                <a:gd name="connsiteY15" fmla="*/ 0 h 8229600"/>
                <a:gd name="connsiteX16" fmla="*/ 14630400 w 14630400"/>
                <a:gd name="connsiteY16" fmla="*/ 0 h 8229600"/>
                <a:gd name="connsiteX17" fmla="*/ 14630400 w 14630400"/>
                <a:gd name="connsiteY17" fmla="*/ 8229600 h 8229600"/>
                <a:gd name="connsiteX18" fmla="*/ 0 w 14630400"/>
                <a:gd name="connsiteY18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00" h="8229600">
                  <a:moveTo>
                    <a:pt x="4497205" y="3107703"/>
                  </a:moveTo>
                  <a:cubicBezTo>
                    <a:pt x="4370178" y="3107703"/>
                    <a:pt x="4267201" y="3210680"/>
                    <a:pt x="4267201" y="3337708"/>
                  </a:cubicBezTo>
                  <a:lnTo>
                    <a:pt x="4267201" y="5854700"/>
                  </a:lnTo>
                  <a:lnTo>
                    <a:pt x="2501179" y="5854700"/>
                  </a:lnTo>
                  <a:cubicBezTo>
                    <a:pt x="2365936" y="5854700"/>
                    <a:pt x="2256300" y="5964336"/>
                    <a:pt x="2256300" y="6099579"/>
                  </a:cubicBezTo>
                  <a:lnTo>
                    <a:pt x="2256300" y="7079064"/>
                  </a:lnTo>
                  <a:cubicBezTo>
                    <a:pt x="2256300" y="7214307"/>
                    <a:pt x="2365936" y="7323943"/>
                    <a:pt x="2501179" y="7323943"/>
                  </a:cubicBezTo>
                  <a:lnTo>
                    <a:pt x="4497205" y="7323943"/>
                  </a:lnTo>
                  <a:lnTo>
                    <a:pt x="5402321" y="7323943"/>
                  </a:lnTo>
                  <a:lnTo>
                    <a:pt x="5417195" y="7323943"/>
                  </a:lnTo>
                  <a:cubicBezTo>
                    <a:pt x="5544223" y="7323943"/>
                    <a:pt x="5647200" y="7220966"/>
                    <a:pt x="5647200" y="7093938"/>
                  </a:cubicBezTo>
                  <a:lnTo>
                    <a:pt x="5647200" y="7079064"/>
                  </a:lnTo>
                  <a:lnTo>
                    <a:pt x="5647200" y="6099579"/>
                  </a:lnTo>
                  <a:lnTo>
                    <a:pt x="5647200" y="3337708"/>
                  </a:lnTo>
                  <a:cubicBezTo>
                    <a:pt x="5647200" y="3210680"/>
                    <a:pt x="5544223" y="3107703"/>
                    <a:pt x="5417195" y="3107703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      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2848142" y="6826426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9" name="꺾인 연결선 18"/>
            <p:cNvCxnSpPr>
              <a:stCxn id="18" idx="6"/>
              <a:endCxn id="20" idx="1"/>
            </p:cNvCxnSpPr>
            <p:nvPr/>
          </p:nvCxnSpPr>
          <p:spPr>
            <a:xfrm flipV="1">
              <a:off x="3209139" y="4324918"/>
              <a:ext cx="3691321" cy="2682007"/>
            </a:xfrm>
            <a:prstGeom prst="bentConnector3">
              <a:avLst>
                <a:gd name="adj1" fmla="val 82822"/>
              </a:avLst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00460" y="1394279"/>
              <a:ext cx="6577011" cy="5861277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11318080" y="7334487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새로운 이미지 감지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53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CI/CD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4"/>
            <a:ext cx="5044513" cy="5533569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21" name="자유형 20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4497205 w 14630400"/>
                <a:gd name="connsiteY0" fmla="*/ 3107703 h 8229600"/>
                <a:gd name="connsiteX1" fmla="*/ 4267201 w 14630400"/>
                <a:gd name="connsiteY1" fmla="*/ 3337708 h 8229600"/>
                <a:gd name="connsiteX2" fmla="*/ 4267201 w 14630400"/>
                <a:gd name="connsiteY2" fmla="*/ 5854700 h 8229600"/>
                <a:gd name="connsiteX3" fmla="*/ 2501179 w 14630400"/>
                <a:gd name="connsiteY3" fmla="*/ 5854700 h 8229600"/>
                <a:gd name="connsiteX4" fmla="*/ 2256300 w 14630400"/>
                <a:gd name="connsiteY4" fmla="*/ 6099579 h 8229600"/>
                <a:gd name="connsiteX5" fmla="*/ 2256300 w 14630400"/>
                <a:gd name="connsiteY5" fmla="*/ 7079064 h 8229600"/>
                <a:gd name="connsiteX6" fmla="*/ 2501179 w 14630400"/>
                <a:gd name="connsiteY6" fmla="*/ 7323943 h 8229600"/>
                <a:gd name="connsiteX7" fmla="*/ 4497205 w 14630400"/>
                <a:gd name="connsiteY7" fmla="*/ 7323943 h 8229600"/>
                <a:gd name="connsiteX8" fmla="*/ 5402321 w 14630400"/>
                <a:gd name="connsiteY8" fmla="*/ 7323943 h 8229600"/>
                <a:gd name="connsiteX9" fmla="*/ 5417195 w 14630400"/>
                <a:gd name="connsiteY9" fmla="*/ 7323943 h 8229600"/>
                <a:gd name="connsiteX10" fmla="*/ 5647200 w 14630400"/>
                <a:gd name="connsiteY10" fmla="*/ 7093938 h 8229600"/>
                <a:gd name="connsiteX11" fmla="*/ 5647200 w 14630400"/>
                <a:gd name="connsiteY11" fmla="*/ 7079064 h 8229600"/>
                <a:gd name="connsiteX12" fmla="*/ 5647200 w 14630400"/>
                <a:gd name="connsiteY12" fmla="*/ 6099579 h 8229600"/>
                <a:gd name="connsiteX13" fmla="*/ 5647200 w 14630400"/>
                <a:gd name="connsiteY13" fmla="*/ 3337708 h 8229600"/>
                <a:gd name="connsiteX14" fmla="*/ 5417195 w 14630400"/>
                <a:gd name="connsiteY14" fmla="*/ 3107703 h 8229600"/>
                <a:gd name="connsiteX15" fmla="*/ 0 w 14630400"/>
                <a:gd name="connsiteY15" fmla="*/ 0 h 8229600"/>
                <a:gd name="connsiteX16" fmla="*/ 14630400 w 14630400"/>
                <a:gd name="connsiteY16" fmla="*/ 0 h 8229600"/>
                <a:gd name="connsiteX17" fmla="*/ 14630400 w 14630400"/>
                <a:gd name="connsiteY17" fmla="*/ 8229600 h 8229600"/>
                <a:gd name="connsiteX18" fmla="*/ 0 w 14630400"/>
                <a:gd name="connsiteY18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00" h="8229600">
                  <a:moveTo>
                    <a:pt x="4497205" y="3107703"/>
                  </a:moveTo>
                  <a:cubicBezTo>
                    <a:pt x="4370178" y="3107703"/>
                    <a:pt x="4267201" y="3210680"/>
                    <a:pt x="4267201" y="3337708"/>
                  </a:cubicBezTo>
                  <a:lnTo>
                    <a:pt x="4267201" y="5854700"/>
                  </a:lnTo>
                  <a:lnTo>
                    <a:pt x="2501179" y="5854700"/>
                  </a:lnTo>
                  <a:cubicBezTo>
                    <a:pt x="2365936" y="5854700"/>
                    <a:pt x="2256300" y="5964336"/>
                    <a:pt x="2256300" y="6099579"/>
                  </a:cubicBezTo>
                  <a:lnTo>
                    <a:pt x="2256300" y="7079064"/>
                  </a:lnTo>
                  <a:cubicBezTo>
                    <a:pt x="2256300" y="7214307"/>
                    <a:pt x="2365936" y="7323943"/>
                    <a:pt x="2501179" y="7323943"/>
                  </a:cubicBezTo>
                  <a:lnTo>
                    <a:pt x="4497205" y="7323943"/>
                  </a:lnTo>
                  <a:lnTo>
                    <a:pt x="5402321" y="7323943"/>
                  </a:lnTo>
                  <a:lnTo>
                    <a:pt x="5417195" y="7323943"/>
                  </a:lnTo>
                  <a:cubicBezTo>
                    <a:pt x="5544223" y="7323943"/>
                    <a:pt x="5647200" y="7220966"/>
                    <a:pt x="5647200" y="7093938"/>
                  </a:cubicBezTo>
                  <a:lnTo>
                    <a:pt x="5647200" y="7079064"/>
                  </a:lnTo>
                  <a:lnTo>
                    <a:pt x="5647200" y="6099579"/>
                  </a:lnTo>
                  <a:lnTo>
                    <a:pt x="5647200" y="3337708"/>
                  </a:lnTo>
                  <a:cubicBezTo>
                    <a:pt x="5647200" y="3210680"/>
                    <a:pt x="5544223" y="3107703"/>
                    <a:pt x="5417195" y="3107703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      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2848142" y="6826426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23" name="꺾인 연결선 22"/>
            <p:cNvCxnSpPr>
              <a:stCxn id="22" idx="6"/>
            </p:cNvCxnSpPr>
            <p:nvPr/>
          </p:nvCxnSpPr>
          <p:spPr>
            <a:xfrm flipV="1">
              <a:off x="3209139" y="4324918"/>
              <a:ext cx="3691321" cy="2682007"/>
            </a:xfrm>
            <a:prstGeom prst="bentConnector3">
              <a:avLst>
                <a:gd name="adj1" fmla="val 73533"/>
              </a:avLst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1746" y="1915001"/>
              <a:ext cx="8081697" cy="4911425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11994742" y="6884647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자동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EKS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배포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16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Monitoring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" y="1790376"/>
            <a:ext cx="5044513" cy="5533568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14630401" cy="8229600"/>
          </a:xfrm>
          <a:custGeom>
            <a:avLst/>
            <a:gdLst>
              <a:gd name="connsiteX0" fmla="*/ 4968483 w 14630401"/>
              <a:gd name="connsiteY0" fmla="*/ 1516781 h 8229600"/>
              <a:gd name="connsiteX1" fmla="*/ 4837340 w 14630401"/>
              <a:gd name="connsiteY1" fmla="*/ 1561426 h 8229600"/>
              <a:gd name="connsiteX2" fmla="*/ 2808301 w 14630401"/>
              <a:gd name="connsiteY2" fmla="*/ 3024032 h 8229600"/>
              <a:gd name="connsiteX3" fmla="*/ 605274 w 14630401"/>
              <a:gd name="connsiteY3" fmla="*/ 3024032 h 8229600"/>
              <a:gd name="connsiteX4" fmla="*/ 375611 w 14630401"/>
              <a:gd name="connsiteY4" fmla="*/ 3253695 h 8229600"/>
              <a:gd name="connsiteX5" fmla="*/ 375611 w 14630401"/>
              <a:gd name="connsiteY5" fmla="*/ 4172319 h 8229600"/>
              <a:gd name="connsiteX6" fmla="*/ 605274 w 14630401"/>
              <a:gd name="connsiteY6" fmla="*/ 4401982 h 8229600"/>
              <a:gd name="connsiteX7" fmla="*/ 3222198 w 14630401"/>
              <a:gd name="connsiteY7" fmla="*/ 4401982 h 8229600"/>
              <a:gd name="connsiteX8" fmla="*/ 3268483 w 14630401"/>
              <a:gd name="connsiteY8" fmla="*/ 4397316 h 8229600"/>
              <a:gd name="connsiteX9" fmla="*/ 3295176 w 14630401"/>
              <a:gd name="connsiteY9" fmla="*/ 4389030 h 8229600"/>
              <a:gd name="connsiteX10" fmla="*/ 3318347 w 14630401"/>
              <a:gd name="connsiteY10" fmla="*/ 4386065 h 8229600"/>
              <a:gd name="connsiteX11" fmla="*/ 3404061 w 14630401"/>
              <a:gd name="connsiteY11" fmla="*/ 4347235 h 8229600"/>
              <a:gd name="connsiteX12" fmla="*/ 5668722 w 14630401"/>
              <a:gd name="connsiteY12" fmla="*/ 2714782 h 8229600"/>
              <a:gd name="connsiteX13" fmla="*/ 5722387 w 14630401"/>
              <a:gd name="connsiteY13" fmla="*/ 2383986 h 8229600"/>
              <a:gd name="connsiteX14" fmla="*/ 5168135 w 14630401"/>
              <a:gd name="connsiteY14" fmla="*/ 1615089 h 8229600"/>
              <a:gd name="connsiteX15" fmla="*/ 4968483 w 14630401"/>
              <a:gd name="connsiteY15" fmla="*/ 1516781 h 8229600"/>
              <a:gd name="connsiteX16" fmla="*/ 0 w 14630401"/>
              <a:gd name="connsiteY16" fmla="*/ 0 h 8229600"/>
              <a:gd name="connsiteX17" fmla="*/ 14630401 w 14630401"/>
              <a:gd name="connsiteY17" fmla="*/ 0 h 8229600"/>
              <a:gd name="connsiteX18" fmla="*/ 14630401 w 14630401"/>
              <a:gd name="connsiteY18" fmla="*/ 8229600 h 8229600"/>
              <a:gd name="connsiteX19" fmla="*/ 0 w 14630401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1" h="8229600">
                <a:moveTo>
                  <a:pt x="4968483" y="1516781"/>
                </a:moveTo>
                <a:cubicBezTo>
                  <a:pt x="4922862" y="1518170"/>
                  <a:pt x="4877153" y="1532727"/>
                  <a:pt x="4837340" y="1561426"/>
                </a:cubicBezTo>
                <a:lnTo>
                  <a:pt x="2808301" y="3024032"/>
                </a:lnTo>
                <a:lnTo>
                  <a:pt x="605274" y="3024032"/>
                </a:lnTo>
                <a:cubicBezTo>
                  <a:pt x="478435" y="3024032"/>
                  <a:pt x="375611" y="3126856"/>
                  <a:pt x="375611" y="3253695"/>
                </a:cubicBezTo>
                <a:lnTo>
                  <a:pt x="375611" y="4172319"/>
                </a:lnTo>
                <a:cubicBezTo>
                  <a:pt x="375611" y="4299158"/>
                  <a:pt x="478435" y="4401982"/>
                  <a:pt x="605274" y="4401982"/>
                </a:cubicBezTo>
                <a:lnTo>
                  <a:pt x="3222198" y="4401982"/>
                </a:lnTo>
                <a:cubicBezTo>
                  <a:pt x="3238053" y="4401982"/>
                  <a:pt x="3253533" y="4400376"/>
                  <a:pt x="3268483" y="4397316"/>
                </a:cubicBezTo>
                <a:lnTo>
                  <a:pt x="3295176" y="4389030"/>
                </a:lnTo>
                <a:lnTo>
                  <a:pt x="3318347" y="4386065"/>
                </a:lnTo>
                <a:cubicBezTo>
                  <a:pt x="3348357" y="4379214"/>
                  <a:pt x="3377519" y="4366367"/>
                  <a:pt x="3404061" y="4347235"/>
                </a:cubicBezTo>
                <a:lnTo>
                  <a:pt x="5668722" y="2714782"/>
                </a:lnTo>
                <a:cubicBezTo>
                  <a:pt x="5774889" y="2638254"/>
                  <a:pt x="5798915" y="2490152"/>
                  <a:pt x="5722387" y="2383986"/>
                </a:cubicBezTo>
                <a:lnTo>
                  <a:pt x="5168135" y="1615089"/>
                </a:lnTo>
                <a:cubicBezTo>
                  <a:pt x="5120306" y="1548735"/>
                  <a:pt x="5044517" y="1514468"/>
                  <a:pt x="4968483" y="1516781"/>
                </a:cubicBezTo>
                <a:close/>
                <a:moveTo>
                  <a:pt x="0" y="0"/>
                </a:moveTo>
                <a:lnTo>
                  <a:pt x="14630401" y="0"/>
                </a:lnTo>
                <a:lnTo>
                  <a:pt x="14630401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48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Monitoring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" y="1790376"/>
            <a:ext cx="5044513" cy="5533568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4630401" cy="8229600"/>
            <a:chOff x="0" y="0"/>
            <a:chExt cx="14630401" cy="8229600"/>
          </a:xfrm>
        </p:grpSpPr>
        <p:sp>
          <p:nvSpPr>
            <p:cNvPr id="30" name="자유형 29"/>
            <p:cNvSpPr/>
            <p:nvPr/>
          </p:nvSpPr>
          <p:spPr>
            <a:xfrm>
              <a:off x="0" y="0"/>
              <a:ext cx="14630401" cy="8229600"/>
            </a:xfrm>
            <a:custGeom>
              <a:avLst/>
              <a:gdLst>
                <a:gd name="connsiteX0" fmla="*/ 4968483 w 14630401"/>
                <a:gd name="connsiteY0" fmla="*/ 1516781 h 8229600"/>
                <a:gd name="connsiteX1" fmla="*/ 4837340 w 14630401"/>
                <a:gd name="connsiteY1" fmla="*/ 1561426 h 8229600"/>
                <a:gd name="connsiteX2" fmla="*/ 2808301 w 14630401"/>
                <a:gd name="connsiteY2" fmla="*/ 3024032 h 8229600"/>
                <a:gd name="connsiteX3" fmla="*/ 605274 w 14630401"/>
                <a:gd name="connsiteY3" fmla="*/ 3024032 h 8229600"/>
                <a:gd name="connsiteX4" fmla="*/ 375611 w 14630401"/>
                <a:gd name="connsiteY4" fmla="*/ 3253695 h 8229600"/>
                <a:gd name="connsiteX5" fmla="*/ 375611 w 14630401"/>
                <a:gd name="connsiteY5" fmla="*/ 4172319 h 8229600"/>
                <a:gd name="connsiteX6" fmla="*/ 605274 w 14630401"/>
                <a:gd name="connsiteY6" fmla="*/ 4401982 h 8229600"/>
                <a:gd name="connsiteX7" fmla="*/ 3222198 w 14630401"/>
                <a:gd name="connsiteY7" fmla="*/ 4401982 h 8229600"/>
                <a:gd name="connsiteX8" fmla="*/ 3268483 w 14630401"/>
                <a:gd name="connsiteY8" fmla="*/ 4397316 h 8229600"/>
                <a:gd name="connsiteX9" fmla="*/ 3295176 w 14630401"/>
                <a:gd name="connsiteY9" fmla="*/ 4389030 h 8229600"/>
                <a:gd name="connsiteX10" fmla="*/ 3318347 w 14630401"/>
                <a:gd name="connsiteY10" fmla="*/ 4386065 h 8229600"/>
                <a:gd name="connsiteX11" fmla="*/ 3404061 w 14630401"/>
                <a:gd name="connsiteY11" fmla="*/ 4347235 h 8229600"/>
                <a:gd name="connsiteX12" fmla="*/ 5668722 w 14630401"/>
                <a:gd name="connsiteY12" fmla="*/ 2714782 h 8229600"/>
                <a:gd name="connsiteX13" fmla="*/ 5722387 w 14630401"/>
                <a:gd name="connsiteY13" fmla="*/ 2383986 h 8229600"/>
                <a:gd name="connsiteX14" fmla="*/ 5168135 w 14630401"/>
                <a:gd name="connsiteY14" fmla="*/ 1615089 h 8229600"/>
                <a:gd name="connsiteX15" fmla="*/ 4968483 w 14630401"/>
                <a:gd name="connsiteY15" fmla="*/ 1516781 h 8229600"/>
                <a:gd name="connsiteX16" fmla="*/ 0 w 14630401"/>
                <a:gd name="connsiteY16" fmla="*/ 0 h 8229600"/>
                <a:gd name="connsiteX17" fmla="*/ 14630401 w 14630401"/>
                <a:gd name="connsiteY17" fmla="*/ 0 h 8229600"/>
                <a:gd name="connsiteX18" fmla="*/ 14630401 w 14630401"/>
                <a:gd name="connsiteY18" fmla="*/ 8229600 h 8229600"/>
                <a:gd name="connsiteX19" fmla="*/ 0 w 14630401"/>
                <a:gd name="connsiteY19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30401" h="8229600">
                  <a:moveTo>
                    <a:pt x="4968483" y="1516781"/>
                  </a:moveTo>
                  <a:cubicBezTo>
                    <a:pt x="4922862" y="1518170"/>
                    <a:pt x="4877153" y="1532727"/>
                    <a:pt x="4837340" y="1561426"/>
                  </a:cubicBezTo>
                  <a:lnTo>
                    <a:pt x="2808301" y="3024032"/>
                  </a:lnTo>
                  <a:lnTo>
                    <a:pt x="605274" y="3024032"/>
                  </a:lnTo>
                  <a:cubicBezTo>
                    <a:pt x="478435" y="3024032"/>
                    <a:pt x="375611" y="3126856"/>
                    <a:pt x="375611" y="3253695"/>
                  </a:cubicBezTo>
                  <a:lnTo>
                    <a:pt x="375611" y="4172319"/>
                  </a:lnTo>
                  <a:cubicBezTo>
                    <a:pt x="375611" y="4299158"/>
                    <a:pt x="478435" y="4401982"/>
                    <a:pt x="605274" y="4401982"/>
                  </a:cubicBezTo>
                  <a:lnTo>
                    <a:pt x="3222198" y="4401982"/>
                  </a:lnTo>
                  <a:cubicBezTo>
                    <a:pt x="3238053" y="4401982"/>
                    <a:pt x="3253533" y="4400376"/>
                    <a:pt x="3268483" y="4397316"/>
                  </a:cubicBezTo>
                  <a:lnTo>
                    <a:pt x="3295176" y="4389030"/>
                  </a:lnTo>
                  <a:lnTo>
                    <a:pt x="3318347" y="4386065"/>
                  </a:lnTo>
                  <a:cubicBezTo>
                    <a:pt x="3348357" y="4379214"/>
                    <a:pt x="3377519" y="4366367"/>
                    <a:pt x="3404061" y="4347235"/>
                  </a:cubicBezTo>
                  <a:lnTo>
                    <a:pt x="5668722" y="2714782"/>
                  </a:lnTo>
                  <a:cubicBezTo>
                    <a:pt x="5774889" y="2638254"/>
                    <a:pt x="5798915" y="2490152"/>
                    <a:pt x="5722387" y="2383986"/>
                  </a:cubicBezTo>
                  <a:lnTo>
                    <a:pt x="5168135" y="1615089"/>
                  </a:lnTo>
                  <a:cubicBezTo>
                    <a:pt x="5120306" y="1548735"/>
                    <a:pt x="5044517" y="1514468"/>
                    <a:pt x="4968483" y="1516781"/>
                  </a:cubicBezTo>
                  <a:close/>
                  <a:moveTo>
                    <a:pt x="0" y="0"/>
                  </a:moveTo>
                  <a:lnTo>
                    <a:pt x="14630401" y="0"/>
                  </a:lnTo>
                  <a:lnTo>
                    <a:pt x="14630401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32" name="타원 31"/>
            <p:cNvSpPr/>
            <p:nvPr/>
          </p:nvSpPr>
          <p:spPr>
            <a:xfrm>
              <a:off x="2848142" y="4024866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34" name="직선 연결선 33"/>
            <p:cNvCxnSpPr>
              <a:stCxn id="32" idx="6"/>
              <a:endCxn id="12" idx="1"/>
            </p:cNvCxnSpPr>
            <p:nvPr/>
          </p:nvCxnSpPr>
          <p:spPr>
            <a:xfrm flipV="1">
              <a:off x="3209139" y="4205364"/>
              <a:ext cx="2763107" cy="1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455398" y="6851892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CloudWatch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연결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2246" y="1626379"/>
              <a:ext cx="7758268" cy="5157969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55615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Monitoring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" y="1790376"/>
            <a:ext cx="5044513" cy="5533568"/>
          </a:xfrm>
          <a:prstGeom prst="rect">
            <a:avLst/>
          </a:prstGeom>
        </p:spPr>
      </p:pic>
      <p:sp>
        <p:nvSpPr>
          <p:cNvPr id="2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0" y="0"/>
            <a:ext cx="14630401" cy="8229600"/>
            <a:chOff x="0" y="0"/>
            <a:chExt cx="14630401" cy="8229600"/>
          </a:xfrm>
        </p:grpSpPr>
        <p:sp>
          <p:nvSpPr>
            <p:cNvPr id="20" name="자유형 19"/>
            <p:cNvSpPr/>
            <p:nvPr/>
          </p:nvSpPr>
          <p:spPr>
            <a:xfrm>
              <a:off x="0" y="0"/>
              <a:ext cx="14630401" cy="8229600"/>
            </a:xfrm>
            <a:custGeom>
              <a:avLst/>
              <a:gdLst>
                <a:gd name="connsiteX0" fmla="*/ 4968483 w 14630401"/>
                <a:gd name="connsiteY0" fmla="*/ 1516781 h 8229600"/>
                <a:gd name="connsiteX1" fmla="*/ 4837340 w 14630401"/>
                <a:gd name="connsiteY1" fmla="*/ 1561426 h 8229600"/>
                <a:gd name="connsiteX2" fmla="*/ 2808301 w 14630401"/>
                <a:gd name="connsiteY2" fmla="*/ 3024032 h 8229600"/>
                <a:gd name="connsiteX3" fmla="*/ 605274 w 14630401"/>
                <a:gd name="connsiteY3" fmla="*/ 3024032 h 8229600"/>
                <a:gd name="connsiteX4" fmla="*/ 375611 w 14630401"/>
                <a:gd name="connsiteY4" fmla="*/ 3253695 h 8229600"/>
                <a:gd name="connsiteX5" fmla="*/ 375611 w 14630401"/>
                <a:gd name="connsiteY5" fmla="*/ 4172319 h 8229600"/>
                <a:gd name="connsiteX6" fmla="*/ 605274 w 14630401"/>
                <a:gd name="connsiteY6" fmla="*/ 4401982 h 8229600"/>
                <a:gd name="connsiteX7" fmla="*/ 3222198 w 14630401"/>
                <a:gd name="connsiteY7" fmla="*/ 4401982 h 8229600"/>
                <a:gd name="connsiteX8" fmla="*/ 3268483 w 14630401"/>
                <a:gd name="connsiteY8" fmla="*/ 4397316 h 8229600"/>
                <a:gd name="connsiteX9" fmla="*/ 3295176 w 14630401"/>
                <a:gd name="connsiteY9" fmla="*/ 4389030 h 8229600"/>
                <a:gd name="connsiteX10" fmla="*/ 3318347 w 14630401"/>
                <a:gd name="connsiteY10" fmla="*/ 4386065 h 8229600"/>
                <a:gd name="connsiteX11" fmla="*/ 3404061 w 14630401"/>
                <a:gd name="connsiteY11" fmla="*/ 4347235 h 8229600"/>
                <a:gd name="connsiteX12" fmla="*/ 5668722 w 14630401"/>
                <a:gd name="connsiteY12" fmla="*/ 2714782 h 8229600"/>
                <a:gd name="connsiteX13" fmla="*/ 5722387 w 14630401"/>
                <a:gd name="connsiteY13" fmla="*/ 2383986 h 8229600"/>
                <a:gd name="connsiteX14" fmla="*/ 5168135 w 14630401"/>
                <a:gd name="connsiteY14" fmla="*/ 1615089 h 8229600"/>
                <a:gd name="connsiteX15" fmla="*/ 4968483 w 14630401"/>
                <a:gd name="connsiteY15" fmla="*/ 1516781 h 8229600"/>
                <a:gd name="connsiteX16" fmla="*/ 0 w 14630401"/>
                <a:gd name="connsiteY16" fmla="*/ 0 h 8229600"/>
                <a:gd name="connsiteX17" fmla="*/ 14630401 w 14630401"/>
                <a:gd name="connsiteY17" fmla="*/ 0 h 8229600"/>
                <a:gd name="connsiteX18" fmla="*/ 14630401 w 14630401"/>
                <a:gd name="connsiteY18" fmla="*/ 8229600 h 8229600"/>
                <a:gd name="connsiteX19" fmla="*/ 0 w 14630401"/>
                <a:gd name="connsiteY19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30401" h="8229600">
                  <a:moveTo>
                    <a:pt x="4968483" y="1516781"/>
                  </a:moveTo>
                  <a:cubicBezTo>
                    <a:pt x="4922862" y="1518170"/>
                    <a:pt x="4877153" y="1532727"/>
                    <a:pt x="4837340" y="1561426"/>
                  </a:cubicBezTo>
                  <a:lnTo>
                    <a:pt x="2808301" y="3024032"/>
                  </a:lnTo>
                  <a:lnTo>
                    <a:pt x="605274" y="3024032"/>
                  </a:lnTo>
                  <a:cubicBezTo>
                    <a:pt x="478435" y="3024032"/>
                    <a:pt x="375611" y="3126856"/>
                    <a:pt x="375611" y="3253695"/>
                  </a:cubicBezTo>
                  <a:lnTo>
                    <a:pt x="375611" y="4172319"/>
                  </a:lnTo>
                  <a:cubicBezTo>
                    <a:pt x="375611" y="4299158"/>
                    <a:pt x="478435" y="4401982"/>
                    <a:pt x="605274" y="4401982"/>
                  </a:cubicBezTo>
                  <a:lnTo>
                    <a:pt x="3222198" y="4401982"/>
                  </a:lnTo>
                  <a:cubicBezTo>
                    <a:pt x="3238053" y="4401982"/>
                    <a:pt x="3253533" y="4400376"/>
                    <a:pt x="3268483" y="4397316"/>
                  </a:cubicBezTo>
                  <a:lnTo>
                    <a:pt x="3295176" y="4389030"/>
                  </a:lnTo>
                  <a:lnTo>
                    <a:pt x="3318347" y="4386065"/>
                  </a:lnTo>
                  <a:cubicBezTo>
                    <a:pt x="3348357" y="4379214"/>
                    <a:pt x="3377519" y="4366367"/>
                    <a:pt x="3404061" y="4347235"/>
                  </a:cubicBezTo>
                  <a:lnTo>
                    <a:pt x="5668722" y="2714782"/>
                  </a:lnTo>
                  <a:cubicBezTo>
                    <a:pt x="5774889" y="2638254"/>
                    <a:pt x="5798915" y="2490152"/>
                    <a:pt x="5722387" y="2383986"/>
                  </a:cubicBezTo>
                  <a:lnTo>
                    <a:pt x="5168135" y="1615089"/>
                  </a:lnTo>
                  <a:cubicBezTo>
                    <a:pt x="5120306" y="1548735"/>
                    <a:pt x="5044517" y="1514468"/>
                    <a:pt x="4968483" y="1516781"/>
                  </a:cubicBezTo>
                  <a:close/>
                  <a:moveTo>
                    <a:pt x="0" y="0"/>
                  </a:moveTo>
                  <a:lnTo>
                    <a:pt x="14630401" y="0"/>
                  </a:lnTo>
                  <a:lnTo>
                    <a:pt x="14630401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2199" y="1341919"/>
              <a:ext cx="8477250" cy="5747928"/>
            </a:xfrm>
            <a:prstGeom prst="rect">
              <a:avLst/>
            </a:prstGeom>
            <a:ln w="31750" cap="rnd">
              <a:solidFill>
                <a:schemeClr val="accent6"/>
              </a:solidFill>
            </a:ln>
          </p:spPr>
        </p:pic>
        <p:sp>
          <p:nvSpPr>
            <p:cNvPr id="22" name="타원 21"/>
            <p:cNvSpPr/>
            <p:nvPr/>
          </p:nvSpPr>
          <p:spPr>
            <a:xfrm>
              <a:off x="2848142" y="4024866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23" name="직선 연결선 22"/>
            <p:cNvCxnSpPr>
              <a:stCxn id="22" idx="6"/>
            </p:cNvCxnSpPr>
            <p:nvPr/>
          </p:nvCxnSpPr>
          <p:spPr>
            <a:xfrm flipV="1">
              <a:off x="3209139" y="4205364"/>
              <a:ext cx="2639995" cy="1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12055474" y="7174746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EKS Node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모니터링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45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Monitoring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" y="1790376"/>
            <a:ext cx="5044513" cy="5533568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1" y="0"/>
            <a:ext cx="14630401" cy="8229600"/>
            <a:chOff x="-1" y="0"/>
            <a:chExt cx="14630401" cy="8229600"/>
          </a:xfrm>
        </p:grpSpPr>
        <p:sp>
          <p:nvSpPr>
            <p:cNvPr id="14" name="자유형 13"/>
            <p:cNvSpPr/>
            <p:nvPr/>
          </p:nvSpPr>
          <p:spPr>
            <a:xfrm>
              <a:off x="-1" y="0"/>
              <a:ext cx="14630401" cy="8229600"/>
            </a:xfrm>
            <a:custGeom>
              <a:avLst/>
              <a:gdLst>
                <a:gd name="connsiteX0" fmla="*/ 4968483 w 14630401"/>
                <a:gd name="connsiteY0" fmla="*/ 1516781 h 8229600"/>
                <a:gd name="connsiteX1" fmla="*/ 4837340 w 14630401"/>
                <a:gd name="connsiteY1" fmla="*/ 1561426 h 8229600"/>
                <a:gd name="connsiteX2" fmla="*/ 2808301 w 14630401"/>
                <a:gd name="connsiteY2" fmla="*/ 3024032 h 8229600"/>
                <a:gd name="connsiteX3" fmla="*/ 605274 w 14630401"/>
                <a:gd name="connsiteY3" fmla="*/ 3024032 h 8229600"/>
                <a:gd name="connsiteX4" fmla="*/ 375611 w 14630401"/>
                <a:gd name="connsiteY4" fmla="*/ 3253695 h 8229600"/>
                <a:gd name="connsiteX5" fmla="*/ 375611 w 14630401"/>
                <a:gd name="connsiteY5" fmla="*/ 4172319 h 8229600"/>
                <a:gd name="connsiteX6" fmla="*/ 605274 w 14630401"/>
                <a:gd name="connsiteY6" fmla="*/ 4401982 h 8229600"/>
                <a:gd name="connsiteX7" fmla="*/ 3222198 w 14630401"/>
                <a:gd name="connsiteY7" fmla="*/ 4401982 h 8229600"/>
                <a:gd name="connsiteX8" fmla="*/ 3268483 w 14630401"/>
                <a:gd name="connsiteY8" fmla="*/ 4397316 h 8229600"/>
                <a:gd name="connsiteX9" fmla="*/ 3295176 w 14630401"/>
                <a:gd name="connsiteY9" fmla="*/ 4389030 h 8229600"/>
                <a:gd name="connsiteX10" fmla="*/ 3318347 w 14630401"/>
                <a:gd name="connsiteY10" fmla="*/ 4386065 h 8229600"/>
                <a:gd name="connsiteX11" fmla="*/ 3404061 w 14630401"/>
                <a:gd name="connsiteY11" fmla="*/ 4347235 h 8229600"/>
                <a:gd name="connsiteX12" fmla="*/ 5668722 w 14630401"/>
                <a:gd name="connsiteY12" fmla="*/ 2714782 h 8229600"/>
                <a:gd name="connsiteX13" fmla="*/ 5722387 w 14630401"/>
                <a:gd name="connsiteY13" fmla="*/ 2383986 h 8229600"/>
                <a:gd name="connsiteX14" fmla="*/ 5168135 w 14630401"/>
                <a:gd name="connsiteY14" fmla="*/ 1615089 h 8229600"/>
                <a:gd name="connsiteX15" fmla="*/ 4968483 w 14630401"/>
                <a:gd name="connsiteY15" fmla="*/ 1516781 h 8229600"/>
                <a:gd name="connsiteX16" fmla="*/ 0 w 14630401"/>
                <a:gd name="connsiteY16" fmla="*/ 0 h 8229600"/>
                <a:gd name="connsiteX17" fmla="*/ 14630401 w 14630401"/>
                <a:gd name="connsiteY17" fmla="*/ 0 h 8229600"/>
                <a:gd name="connsiteX18" fmla="*/ 14630401 w 14630401"/>
                <a:gd name="connsiteY18" fmla="*/ 8229600 h 8229600"/>
                <a:gd name="connsiteX19" fmla="*/ 0 w 14630401"/>
                <a:gd name="connsiteY19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30401" h="8229600">
                  <a:moveTo>
                    <a:pt x="4968483" y="1516781"/>
                  </a:moveTo>
                  <a:cubicBezTo>
                    <a:pt x="4922862" y="1518170"/>
                    <a:pt x="4877153" y="1532727"/>
                    <a:pt x="4837340" y="1561426"/>
                  </a:cubicBezTo>
                  <a:lnTo>
                    <a:pt x="2808301" y="3024032"/>
                  </a:lnTo>
                  <a:lnTo>
                    <a:pt x="605274" y="3024032"/>
                  </a:lnTo>
                  <a:cubicBezTo>
                    <a:pt x="478435" y="3024032"/>
                    <a:pt x="375611" y="3126856"/>
                    <a:pt x="375611" y="3253695"/>
                  </a:cubicBezTo>
                  <a:lnTo>
                    <a:pt x="375611" y="4172319"/>
                  </a:lnTo>
                  <a:cubicBezTo>
                    <a:pt x="375611" y="4299158"/>
                    <a:pt x="478435" y="4401982"/>
                    <a:pt x="605274" y="4401982"/>
                  </a:cubicBezTo>
                  <a:lnTo>
                    <a:pt x="3222198" y="4401982"/>
                  </a:lnTo>
                  <a:cubicBezTo>
                    <a:pt x="3238053" y="4401982"/>
                    <a:pt x="3253533" y="4400376"/>
                    <a:pt x="3268483" y="4397316"/>
                  </a:cubicBezTo>
                  <a:lnTo>
                    <a:pt x="3295176" y="4389030"/>
                  </a:lnTo>
                  <a:lnTo>
                    <a:pt x="3318347" y="4386065"/>
                  </a:lnTo>
                  <a:cubicBezTo>
                    <a:pt x="3348357" y="4379214"/>
                    <a:pt x="3377519" y="4366367"/>
                    <a:pt x="3404061" y="4347235"/>
                  </a:cubicBezTo>
                  <a:lnTo>
                    <a:pt x="5668722" y="2714782"/>
                  </a:lnTo>
                  <a:cubicBezTo>
                    <a:pt x="5774889" y="2638254"/>
                    <a:pt x="5798915" y="2490152"/>
                    <a:pt x="5722387" y="2383986"/>
                  </a:cubicBezTo>
                  <a:lnTo>
                    <a:pt x="5168135" y="1615089"/>
                  </a:lnTo>
                  <a:cubicBezTo>
                    <a:pt x="5120306" y="1548735"/>
                    <a:pt x="5044517" y="1514468"/>
                    <a:pt x="4968483" y="1516781"/>
                  </a:cubicBezTo>
                  <a:close/>
                  <a:moveTo>
                    <a:pt x="0" y="0"/>
                  </a:moveTo>
                  <a:lnTo>
                    <a:pt x="14630401" y="0"/>
                  </a:lnTo>
                  <a:lnTo>
                    <a:pt x="14630401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2848142" y="4024866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6" name="직선 연결선 15"/>
            <p:cNvCxnSpPr>
              <a:stCxn id="15" idx="6"/>
            </p:cNvCxnSpPr>
            <p:nvPr/>
          </p:nvCxnSpPr>
          <p:spPr>
            <a:xfrm flipV="1">
              <a:off x="3209139" y="4205364"/>
              <a:ext cx="2639995" cy="1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2055474" y="6844198"/>
              <a:ext cx="2298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CloudWatch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 Logs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확인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49134" y="1984072"/>
              <a:ext cx="8489682" cy="4803582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77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Monitoring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" y="1790375"/>
            <a:ext cx="5044513" cy="553356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6" y="1790376"/>
            <a:ext cx="5044513" cy="5533568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-1" y="0"/>
            <a:ext cx="14630401" cy="8229600"/>
            <a:chOff x="-1" y="0"/>
            <a:chExt cx="14630401" cy="8229600"/>
          </a:xfrm>
        </p:grpSpPr>
        <p:sp>
          <p:nvSpPr>
            <p:cNvPr id="14" name="자유형 13"/>
            <p:cNvSpPr/>
            <p:nvPr/>
          </p:nvSpPr>
          <p:spPr>
            <a:xfrm>
              <a:off x="-1" y="0"/>
              <a:ext cx="14630401" cy="8229600"/>
            </a:xfrm>
            <a:custGeom>
              <a:avLst/>
              <a:gdLst>
                <a:gd name="connsiteX0" fmla="*/ 4968483 w 14630401"/>
                <a:gd name="connsiteY0" fmla="*/ 1516781 h 8229600"/>
                <a:gd name="connsiteX1" fmla="*/ 4837340 w 14630401"/>
                <a:gd name="connsiteY1" fmla="*/ 1561426 h 8229600"/>
                <a:gd name="connsiteX2" fmla="*/ 2808301 w 14630401"/>
                <a:gd name="connsiteY2" fmla="*/ 3024032 h 8229600"/>
                <a:gd name="connsiteX3" fmla="*/ 605274 w 14630401"/>
                <a:gd name="connsiteY3" fmla="*/ 3024032 h 8229600"/>
                <a:gd name="connsiteX4" fmla="*/ 375611 w 14630401"/>
                <a:gd name="connsiteY4" fmla="*/ 3253695 h 8229600"/>
                <a:gd name="connsiteX5" fmla="*/ 375611 w 14630401"/>
                <a:gd name="connsiteY5" fmla="*/ 4172319 h 8229600"/>
                <a:gd name="connsiteX6" fmla="*/ 605274 w 14630401"/>
                <a:gd name="connsiteY6" fmla="*/ 4401982 h 8229600"/>
                <a:gd name="connsiteX7" fmla="*/ 3222198 w 14630401"/>
                <a:gd name="connsiteY7" fmla="*/ 4401982 h 8229600"/>
                <a:gd name="connsiteX8" fmla="*/ 3268483 w 14630401"/>
                <a:gd name="connsiteY8" fmla="*/ 4397316 h 8229600"/>
                <a:gd name="connsiteX9" fmla="*/ 3295176 w 14630401"/>
                <a:gd name="connsiteY9" fmla="*/ 4389030 h 8229600"/>
                <a:gd name="connsiteX10" fmla="*/ 3318347 w 14630401"/>
                <a:gd name="connsiteY10" fmla="*/ 4386065 h 8229600"/>
                <a:gd name="connsiteX11" fmla="*/ 3404061 w 14630401"/>
                <a:gd name="connsiteY11" fmla="*/ 4347235 h 8229600"/>
                <a:gd name="connsiteX12" fmla="*/ 5668722 w 14630401"/>
                <a:gd name="connsiteY12" fmla="*/ 2714782 h 8229600"/>
                <a:gd name="connsiteX13" fmla="*/ 5722387 w 14630401"/>
                <a:gd name="connsiteY13" fmla="*/ 2383986 h 8229600"/>
                <a:gd name="connsiteX14" fmla="*/ 5168135 w 14630401"/>
                <a:gd name="connsiteY14" fmla="*/ 1615089 h 8229600"/>
                <a:gd name="connsiteX15" fmla="*/ 4968483 w 14630401"/>
                <a:gd name="connsiteY15" fmla="*/ 1516781 h 8229600"/>
                <a:gd name="connsiteX16" fmla="*/ 0 w 14630401"/>
                <a:gd name="connsiteY16" fmla="*/ 0 h 8229600"/>
                <a:gd name="connsiteX17" fmla="*/ 14630401 w 14630401"/>
                <a:gd name="connsiteY17" fmla="*/ 0 h 8229600"/>
                <a:gd name="connsiteX18" fmla="*/ 14630401 w 14630401"/>
                <a:gd name="connsiteY18" fmla="*/ 8229600 h 8229600"/>
                <a:gd name="connsiteX19" fmla="*/ 0 w 14630401"/>
                <a:gd name="connsiteY19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30401" h="8229600">
                  <a:moveTo>
                    <a:pt x="4968483" y="1516781"/>
                  </a:moveTo>
                  <a:cubicBezTo>
                    <a:pt x="4922862" y="1518170"/>
                    <a:pt x="4877153" y="1532727"/>
                    <a:pt x="4837340" y="1561426"/>
                  </a:cubicBezTo>
                  <a:lnTo>
                    <a:pt x="2808301" y="3024032"/>
                  </a:lnTo>
                  <a:lnTo>
                    <a:pt x="605274" y="3024032"/>
                  </a:lnTo>
                  <a:cubicBezTo>
                    <a:pt x="478435" y="3024032"/>
                    <a:pt x="375611" y="3126856"/>
                    <a:pt x="375611" y="3253695"/>
                  </a:cubicBezTo>
                  <a:lnTo>
                    <a:pt x="375611" y="4172319"/>
                  </a:lnTo>
                  <a:cubicBezTo>
                    <a:pt x="375611" y="4299158"/>
                    <a:pt x="478435" y="4401982"/>
                    <a:pt x="605274" y="4401982"/>
                  </a:cubicBezTo>
                  <a:lnTo>
                    <a:pt x="3222198" y="4401982"/>
                  </a:lnTo>
                  <a:cubicBezTo>
                    <a:pt x="3238053" y="4401982"/>
                    <a:pt x="3253533" y="4400376"/>
                    <a:pt x="3268483" y="4397316"/>
                  </a:cubicBezTo>
                  <a:lnTo>
                    <a:pt x="3295176" y="4389030"/>
                  </a:lnTo>
                  <a:lnTo>
                    <a:pt x="3318347" y="4386065"/>
                  </a:lnTo>
                  <a:cubicBezTo>
                    <a:pt x="3348357" y="4379214"/>
                    <a:pt x="3377519" y="4366367"/>
                    <a:pt x="3404061" y="4347235"/>
                  </a:cubicBezTo>
                  <a:lnTo>
                    <a:pt x="5668722" y="2714782"/>
                  </a:lnTo>
                  <a:cubicBezTo>
                    <a:pt x="5774889" y="2638254"/>
                    <a:pt x="5798915" y="2490152"/>
                    <a:pt x="5722387" y="2383986"/>
                  </a:cubicBezTo>
                  <a:lnTo>
                    <a:pt x="5168135" y="1615089"/>
                  </a:lnTo>
                  <a:cubicBezTo>
                    <a:pt x="5120306" y="1548735"/>
                    <a:pt x="5044517" y="1514468"/>
                    <a:pt x="4968483" y="1516781"/>
                  </a:cubicBezTo>
                  <a:close/>
                  <a:moveTo>
                    <a:pt x="0" y="0"/>
                  </a:moveTo>
                  <a:lnTo>
                    <a:pt x="14630401" y="0"/>
                  </a:lnTo>
                  <a:lnTo>
                    <a:pt x="14630401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나눔스퀘어" panose="020B0600000101010101" pitchFamily="50" charset="-127"/>
                  <a:cs typeface="+mn-cs"/>
                </a:rPr>
                <a:t> 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788702" y="2601170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6" name="직선 연결선 15"/>
            <p:cNvCxnSpPr/>
            <p:nvPr/>
          </p:nvCxnSpPr>
          <p:spPr>
            <a:xfrm flipV="1">
              <a:off x="5149699" y="2781668"/>
              <a:ext cx="2639995" cy="1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3975" y="1323260"/>
              <a:ext cx="7300211" cy="5509198"/>
            </a:xfrm>
            <a:prstGeom prst="rect">
              <a:avLst/>
            </a:prstGeom>
            <a:ln w="31750">
              <a:solidFill>
                <a:schemeClr val="accent6"/>
              </a:solidFill>
            </a:ln>
            <a:effectLst>
              <a:softEdge rad="0"/>
            </a:effectLst>
          </p:spPr>
        </p:pic>
        <p:sp>
          <p:nvSpPr>
            <p:cNvPr id="18" name="TextBox 17"/>
            <p:cNvSpPr txBox="1"/>
            <p:nvPr/>
          </p:nvSpPr>
          <p:spPr>
            <a:xfrm>
              <a:off x="11379200" y="6935589"/>
              <a:ext cx="2384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1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분 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50%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+mn-cs"/>
                </a:rPr>
                <a:t>설정 후 테스트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60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25028" y="807166"/>
            <a:ext cx="3624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실시간 </a:t>
            </a: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API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896" y="787430"/>
            <a:ext cx="685802" cy="68580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95" y="2414291"/>
            <a:ext cx="10333477" cy="498502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899" y="3875062"/>
            <a:ext cx="4152900" cy="1790700"/>
          </a:xfrm>
          <a:prstGeom prst="rect">
            <a:avLst/>
          </a:prstGeom>
          <a:ln w="31750">
            <a:noFill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모서리가 둥근 직사각형 14"/>
          <p:cNvSpPr/>
          <p:nvPr/>
        </p:nvSpPr>
        <p:spPr>
          <a:xfrm>
            <a:off x="3463290" y="4895371"/>
            <a:ext cx="1463040" cy="28241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9349738" y="5318760"/>
            <a:ext cx="2011681" cy="28241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25028" y="1614923"/>
            <a:ext cx="5455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감염병포털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크롤링으로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대체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cxnSp>
        <p:nvCxnSpPr>
          <p:cNvPr id="19" name="직선 연결선 18"/>
          <p:cNvCxnSpPr>
            <a:stCxn id="15" idx="3"/>
            <a:endCxn id="22" idx="1"/>
          </p:cNvCxnSpPr>
          <p:nvPr/>
        </p:nvCxnSpPr>
        <p:spPr>
          <a:xfrm>
            <a:off x="4926330" y="5036581"/>
            <a:ext cx="4423408" cy="423389"/>
          </a:xfrm>
          <a:prstGeom prst="line">
            <a:avLst/>
          </a:prstGeom>
          <a:ln w="2540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  <p:sp>
        <p:nvSpPr>
          <p:cNvPr id="21" name="TextBox 20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9410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015" y="844866"/>
            <a:ext cx="486687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Preview</a:t>
            </a:r>
            <a:endParaRPr sz="5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Services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그림 1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099" y="3248883"/>
            <a:ext cx="2702074" cy="2702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그림 16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700" y="3228335"/>
            <a:ext cx="2722622" cy="27226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323644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03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36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57" name="TextBox 28"/>
          <p:cNvSpPr txBox="1"/>
          <p:nvPr/>
        </p:nvSpPr>
        <p:spPr>
          <a:xfrm>
            <a:off x="12080656" y="4632439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이태현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0" name="TextBox 28"/>
          <p:cNvSpPr txBox="1"/>
          <p:nvPr/>
        </p:nvSpPr>
        <p:spPr>
          <a:xfrm>
            <a:off x="12318081" y="5574184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SMS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1" name="TextBox 28"/>
          <p:cNvSpPr txBox="1"/>
          <p:nvPr/>
        </p:nvSpPr>
        <p:spPr>
          <a:xfrm>
            <a:off x="5013165" y="7586992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2" name="TextBox 28"/>
          <p:cNvSpPr txBox="1"/>
          <p:nvPr/>
        </p:nvSpPr>
        <p:spPr>
          <a:xfrm>
            <a:off x="12318081" y="652797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26" name="Picture 2" descr="Notion 아이콘, 로고, 기호 – PNG, SVG 무료 다운로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6224" y="423703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250" y="209097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lack logo 아이콘, 로고, 기호 – PNG, SVG 무료 다운로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193" y="423703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rgo CD SVG and transparent PNG icons | TechIcon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91743" y="2090971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0" descr="Githubactions Vector SVG Icon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236" y="2090971"/>
            <a:ext cx="828000" cy="828000"/>
          </a:xfrm>
          <a:prstGeom prst="rect">
            <a:avLst/>
          </a:prstGeom>
        </p:spPr>
      </p:pic>
      <p:pic>
        <p:nvPicPr>
          <p:cNvPr id="1040" name="Picture 16" descr="프로메테우스 로고 - 소셜 미디어 및 로고 아이콘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2339" y="319946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afana 아이콘들, 로고, 심볼 - 무료 다운로드 (SVG, PNG, GIF) | IconScou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9869" y="319946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ew Relic One and Amazon CloudWatch streams | New Relic"/>
          <p:cNvPicPr>
            <a:picLocks noChangeAspect="1" noChangeArrowheads="1"/>
          </p:cNvPicPr>
          <p:nvPr/>
        </p:nvPicPr>
        <p:blipFill>
          <a:blip r:embed="rId11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339" y="3055974"/>
            <a:ext cx="1807717" cy="101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WS] Amazon EKS란? 쉽게 정리 (Elastic Kubernetes Service) — 아주 쉽게 정리한 블로그"/>
          <p:cNvPicPr>
            <a:picLocks noChangeAspect="1" noChangeArrowheads="1"/>
          </p:cNvPicPr>
          <p:nvPr/>
        </p:nvPicPr>
        <p:blipFill>
          <a:blip r:embed="rId1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4333" y="5370050"/>
            <a:ext cx="912778" cy="91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AWS] DynamoDB란? 쉽게 기능 총정리 (NoSQL, Key-Value, Secondary Index, GSI, LSI,  Global Table, DAX, WCU/RCU, Capacity Mode, PITR, DynamoDB Streams 등) — 아주  쉽게 정리한 블로그"/>
          <p:cNvPicPr>
            <a:picLocks noChangeAspect="1" noChangeArrowheads="1"/>
          </p:cNvPicPr>
          <p:nvPr/>
        </p:nvPicPr>
        <p:blipFill>
          <a:blip r:embed="rId1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88093" y="5391245"/>
            <a:ext cx="870389" cy="87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21"/>
          <p:cNvSpPr txBox="1"/>
          <p:nvPr/>
        </p:nvSpPr>
        <p:spPr>
          <a:xfrm>
            <a:off x="775529" y="2254179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1" name="TextBox 21"/>
          <p:cNvSpPr txBox="1"/>
          <p:nvPr/>
        </p:nvSpPr>
        <p:spPr>
          <a:xfrm>
            <a:off x="775527" y="3238692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모니터링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2" name="TextBox 21"/>
          <p:cNvSpPr txBox="1"/>
          <p:nvPr/>
        </p:nvSpPr>
        <p:spPr>
          <a:xfrm>
            <a:off x="775529" y="5356397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AWS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3" name="TextBox 21"/>
          <p:cNvSpPr txBox="1"/>
          <p:nvPr/>
        </p:nvSpPr>
        <p:spPr>
          <a:xfrm>
            <a:off x="775529" y="6438274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4" name="TextBox 21"/>
          <p:cNvSpPr txBox="1"/>
          <p:nvPr/>
        </p:nvSpPr>
        <p:spPr>
          <a:xfrm>
            <a:off x="775528" y="4353115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협업도구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85" name="Picture 4" descr="GitHub - Wikiped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08255" y="4237036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AWS] S3란 무엇인가. AWS 뿌시기 2탄은 람다 배포 패키징 포스팅에서 잠깐 언급된… | by seoyeon hwang |  Medium"/>
          <p:cNvPicPr>
            <a:picLocks noChangeAspect="1" noChangeArrowheads="1"/>
          </p:cNvPicPr>
          <p:nvPr/>
        </p:nvPicPr>
        <p:blipFill>
          <a:blip r:embed="rId1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4397" y="54124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AWS] RDS(PostgreSQL) python으로 연동하기 | by seoyeon hwang | Medium"/>
          <p:cNvPicPr>
            <a:picLocks noChangeAspect="1" noChangeArrowheads="1"/>
          </p:cNvPicPr>
          <p:nvPr/>
        </p:nvPicPr>
        <p:blipFill>
          <a:blip r:embed="rId15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178" y="54124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AWS][CDN] Amazon CloudFront란? 쉽게 특징 정리 (Edge Location, Distribution,  Origin, ) — 아주 쉽게 정리한 블로그"/>
          <p:cNvPicPr>
            <a:picLocks noChangeAspect="1" noChangeArrowheads="1"/>
          </p:cNvPicPr>
          <p:nvPr/>
        </p:nvPicPr>
        <p:blipFill>
          <a:blip r:embed="rId16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48" y="54124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AWS WAF : 웹 애플리케이션 보안을 위한 필수 솔루션 – 교보DTS 기술 블로그"/>
          <p:cNvPicPr>
            <a:picLocks noChangeAspect="1" noChangeArrowheads="1"/>
          </p:cNvPicPr>
          <p:nvPr/>
        </p:nvPicPr>
        <p:blipFill>
          <a:blip r:embed="rId1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263" y="54124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파일:Amazon Lambda architecture logo.svg - 위키백과, 우리 모두의 백과사전"/>
          <p:cNvPicPr preferRelativeResize="0">
            <a:picLocks noChangeArrowheads="1"/>
          </p:cNvPicPr>
          <p:nvPr/>
        </p:nvPicPr>
        <p:blipFill>
          <a:blip r:embed="rId18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8315" y="541243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AWS Route 53"/>
          <p:cNvPicPr>
            <a:picLocks noChangeAspect="1" noChangeArrowheads="1"/>
          </p:cNvPicPr>
          <p:nvPr/>
        </p:nvPicPr>
        <p:blipFill>
          <a:blip r:embed="rId19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88" y="5412439"/>
            <a:ext cx="81464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21"/>
          <p:cNvSpPr txBox="1"/>
          <p:nvPr/>
        </p:nvSpPr>
        <p:spPr>
          <a:xfrm>
            <a:off x="11992227" y="5632340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. . . 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66" name="Picture 42" descr="AWS] Amazon Cognito란? 쉽게 특징 정리 (User Pool, Identity Pool, Adaptive  Authentication) — 아주 쉽게 정리한 블로그"/>
          <p:cNvPicPr>
            <a:picLocks noChangeAspect="1" noChangeArrowheads="1"/>
          </p:cNvPicPr>
          <p:nvPr/>
        </p:nvPicPr>
        <p:blipFill>
          <a:blip r:embed="rId20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026" y="5383016"/>
            <a:ext cx="886847" cy="88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4" descr="Azure Front Door | New Reli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22650" y="6468819"/>
            <a:ext cx="828000" cy="828000"/>
          </a:xfrm>
          <a:prstGeom prst="rect">
            <a:avLst/>
          </a:prstGeom>
        </p:spPr>
      </p:pic>
      <p:pic>
        <p:nvPicPr>
          <p:cNvPr id="1072" name="Picture 48" descr="DNS | Microsoft Azure Mon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447" y="646881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NET 개발자를 위한 주요 Azure 서비스 - .NET | Microsoft Learn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71" y="646881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NET 개발자를 위한 주요 Azure 서비스 - .NET | Microsoft Lear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58" y="6468819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 descr="Storage - Blob | Microsoft Azure Mono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26" y="6468819"/>
            <a:ext cx="929547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Azure Firewall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33" y="6468819"/>
            <a:ext cx="1442235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React + Azure Functions(.NET 6) を Azure Static Web Apps で公開する | Qreat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516" y="6468819"/>
            <a:ext cx="1577142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48" name="Picture 6" descr="Slack logo 아이콘, 로고, 기호 – PNG, SVG 무료 다운로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8855" y="3166892"/>
            <a:ext cx="828000" cy="8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14"/>
          <p:cNvSpPr txBox="1"/>
          <p:nvPr/>
        </p:nvSpPr>
        <p:spPr>
          <a:xfrm>
            <a:off x="1829928" y="1282583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리소스 소개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5889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5015" y="844866"/>
            <a:ext cx="486687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Preview</a:t>
            </a:r>
            <a:endParaRPr sz="5400" dirty="0"/>
          </a:p>
        </p:txBody>
      </p:sp>
      <p:sp>
        <p:nvSpPr>
          <p:cNvPr id="21" name="TextBox 20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Services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686" y="601979"/>
            <a:ext cx="3489596" cy="7105203"/>
          </a:xfrm>
          <a:prstGeom prst="rect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222"/>
          <a:stretch/>
        </p:blipFill>
        <p:spPr>
          <a:xfrm>
            <a:off x="586360" y="2393381"/>
            <a:ext cx="8231702" cy="5061555"/>
          </a:xfrm>
          <a:prstGeom prst="rect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3040380" y="5052060"/>
            <a:ext cx="1508760" cy="308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01118" y="1706223"/>
            <a:ext cx="1846001" cy="473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>
            <a:stCxn id="11" idx="3"/>
            <a:endCxn id="18" idx="1"/>
          </p:cNvCxnSpPr>
          <p:nvPr/>
        </p:nvCxnSpPr>
        <p:spPr>
          <a:xfrm flipV="1">
            <a:off x="4549140" y="1942770"/>
            <a:ext cx="4851978" cy="3263595"/>
          </a:xfrm>
          <a:prstGeom prst="bentConnector3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399363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22960" y="6681699"/>
            <a:ext cx="12984480" cy="868081"/>
            <a:chOff x="0" y="0"/>
            <a:chExt cx="8160170" cy="545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0169" cy="545550"/>
            </a:xfrm>
            <a:custGeom>
              <a:avLst/>
              <a:gdLst/>
              <a:ahLst/>
              <a:cxnLst/>
              <a:rect l="l" t="t" r="r" b="b"/>
              <a:pathLst>
                <a:path w="8160169" h="545550">
                  <a:moveTo>
                    <a:pt x="6678" y="0"/>
                  </a:moveTo>
                  <a:lnTo>
                    <a:pt x="8153491" y="0"/>
                  </a:lnTo>
                  <a:cubicBezTo>
                    <a:pt x="8157180" y="0"/>
                    <a:pt x="8160169" y="2990"/>
                    <a:pt x="8160169" y="6678"/>
                  </a:cubicBezTo>
                  <a:lnTo>
                    <a:pt x="8160169" y="538872"/>
                  </a:lnTo>
                  <a:cubicBezTo>
                    <a:pt x="8160169" y="542561"/>
                    <a:pt x="8157180" y="545550"/>
                    <a:pt x="8153491" y="545550"/>
                  </a:cubicBezTo>
                  <a:lnTo>
                    <a:pt x="6678" y="545550"/>
                  </a:lnTo>
                  <a:cubicBezTo>
                    <a:pt x="2990" y="545550"/>
                    <a:pt x="0" y="542561"/>
                    <a:pt x="0" y="538872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AC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0170" cy="55507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6806" y="1544154"/>
            <a:ext cx="5060255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 sz="8000" b="1">
                <a:solidFill>
                  <a:srgbClr val="000000"/>
                </a:solidFill>
              </a:defRPr>
            </a:pPr>
            <a:r>
              <a:rPr lang="ko-KR" altLang="en-US" sz="6600" dirty="0"/>
              <a:t>주요 성과 및 결과 발표</a:t>
            </a:r>
            <a:endParaRPr lang="ko-KR" altLang="en-US" sz="6000" dirty="0"/>
          </a:p>
        </p:txBody>
      </p:sp>
      <p:sp>
        <p:nvSpPr>
          <p:cNvPr id="7" name="TextBox 7"/>
          <p:cNvSpPr txBox="1"/>
          <p:nvPr/>
        </p:nvSpPr>
        <p:spPr>
          <a:xfrm>
            <a:off x="910441" y="3690287"/>
            <a:ext cx="600975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ko-KR" alt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마무리</a:t>
            </a:r>
            <a:r>
              <a:rPr lang="en-US" altLang="ko-KR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...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9039483" y="2736585"/>
            <a:ext cx="4539357" cy="3945114"/>
          </a:xfrm>
          <a:custGeom>
            <a:avLst/>
            <a:gdLst/>
            <a:ahLst/>
            <a:cxnLst/>
            <a:rect l="l" t="t" r="r" b="b"/>
            <a:pathLst>
              <a:path w="5674196" h="4931392">
                <a:moveTo>
                  <a:pt x="5674196" y="0"/>
                </a:moveTo>
                <a:lnTo>
                  <a:pt x="0" y="0"/>
                </a:lnTo>
                <a:lnTo>
                  <a:pt x="0" y="4931391"/>
                </a:lnTo>
                <a:lnTo>
                  <a:pt x="5674196" y="4931391"/>
                </a:lnTo>
                <a:lnTo>
                  <a:pt x="5674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248159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22960" y="6681699"/>
            <a:ext cx="12984480" cy="868081"/>
            <a:chOff x="0" y="0"/>
            <a:chExt cx="8160170" cy="545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0169" cy="545550"/>
            </a:xfrm>
            <a:custGeom>
              <a:avLst/>
              <a:gdLst/>
              <a:ahLst/>
              <a:cxnLst/>
              <a:rect l="l" t="t" r="r" b="b"/>
              <a:pathLst>
                <a:path w="8160169" h="545550">
                  <a:moveTo>
                    <a:pt x="6678" y="0"/>
                  </a:moveTo>
                  <a:lnTo>
                    <a:pt x="8153491" y="0"/>
                  </a:lnTo>
                  <a:cubicBezTo>
                    <a:pt x="8157180" y="0"/>
                    <a:pt x="8160169" y="2990"/>
                    <a:pt x="8160169" y="6678"/>
                  </a:cubicBezTo>
                  <a:lnTo>
                    <a:pt x="8160169" y="538872"/>
                  </a:lnTo>
                  <a:cubicBezTo>
                    <a:pt x="8160169" y="542561"/>
                    <a:pt x="8157180" y="545550"/>
                    <a:pt x="8153491" y="545550"/>
                  </a:cubicBezTo>
                  <a:lnTo>
                    <a:pt x="6678" y="545550"/>
                  </a:lnTo>
                  <a:cubicBezTo>
                    <a:pt x="2990" y="545550"/>
                    <a:pt x="0" y="542561"/>
                    <a:pt x="0" y="538872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AC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0170" cy="55507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22961" y="1586242"/>
            <a:ext cx="3948930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6106" b="1" spc="-182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감사합니다</a:t>
            </a:r>
            <a:endParaRPr lang="en-US" sz="6106" b="1" spc="-182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22961" y="2838660"/>
            <a:ext cx="6009754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THANK YOU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9039483" y="2736585"/>
            <a:ext cx="4539357" cy="3945114"/>
          </a:xfrm>
          <a:custGeom>
            <a:avLst/>
            <a:gdLst/>
            <a:ahLst/>
            <a:cxnLst/>
            <a:rect l="l" t="t" r="r" b="b"/>
            <a:pathLst>
              <a:path w="5674196" h="4931392">
                <a:moveTo>
                  <a:pt x="5674196" y="0"/>
                </a:moveTo>
                <a:lnTo>
                  <a:pt x="0" y="0"/>
                </a:lnTo>
                <a:lnTo>
                  <a:pt x="0" y="4931391"/>
                </a:lnTo>
                <a:lnTo>
                  <a:pt x="5674196" y="4931391"/>
                </a:lnTo>
                <a:lnTo>
                  <a:pt x="5674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822960" y="4985847"/>
            <a:ext cx="3948930" cy="1071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6"/>
              </a:lnSpc>
            </a:pPr>
            <a:r>
              <a:rPr lang="en-US" sz="9600" b="1" spc="-182" dirty="0" smtClean="0">
                <a:solidFill>
                  <a:srgbClr val="7030A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Q&amp;A</a:t>
            </a:r>
            <a:endParaRPr lang="en-US" sz="9600" b="1" spc="-182" dirty="0">
              <a:solidFill>
                <a:srgbClr val="7030A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133709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21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96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147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4022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85868" y="4194503"/>
            <a:ext cx="12542845" cy="1"/>
          </a:xfrm>
          <a:prstGeom prst="straightConnector1">
            <a:avLst/>
          </a:prstGeom>
          <a:ln w="50800" cap="sq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2085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Freeform 17"/>
          <p:cNvSpPr/>
          <p:nvPr/>
        </p:nvSpPr>
        <p:spPr>
          <a:xfrm>
            <a:off x="985868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985868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7"/>
          <p:cNvSpPr/>
          <p:nvPr/>
        </p:nvSpPr>
        <p:spPr>
          <a:xfrm>
            <a:off x="985868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8"/>
          <p:cNvSpPr txBox="1"/>
          <p:nvPr/>
        </p:nvSpPr>
        <p:spPr>
          <a:xfrm>
            <a:off x="1295138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1295138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1295138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610" y="624838"/>
            <a:ext cx="504602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담당업무 소개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0260" y="4948516"/>
            <a:ext cx="2217420" cy="206136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50683" y="4100204"/>
            <a:ext cx="161448" cy="17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17"/>
          <p:cNvSpPr/>
          <p:nvPr/>
        </p:nvSpPr>
        <p:spPr>
          <a:xfrm>
            <a:off x="372637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7"/>
          <p:cNvSpPr/>
          <p:nvPr/>
        </p:nvSpPr>
        <p:spPr>
          <a:xfrm>
            <a:off x="372637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7"/>
          <p:cNvSpPr/>
          <p:nvPr/>
        </p:nvSpPr>
        <p:spPr>
          <a:xfrm>
            <a:off x="372637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>
            <a:off x="6265626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6265626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7"/>
          <p:cNvSpPr/>
          <p:nvPr/>
        </p:nvSpPr>
        <p:spPr>
          <a:xfrm>
            <a:off x="6265626" y="61217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7"/>
          <p:cNvSpPr/>
          <p:nvPr/>
        </p:nvSpPr>
        <p:spPr>
          <a:xfrm>
            <a:off x="9048499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7"/>
          <p:cNvSpPr/>
          <p:nvPr/>
        </p:nvSpPr>
        <p:spPr>
          <a:xfrm>
            <a:off x="9048499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169556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7"/>
          <p:cNvSpPr/>
          <p:nvPr/>
        </p:nvSpPr>
        <p:spPr>
          <a:xfrm>
            <a:off x="1169556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7"/>
          <p:cNvSpPr/>
          <p:nvPr/>
        </p:nvSpPr>
        <p:spPr>
          <a:xfrm>
            <a:off x="1169556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>
            <a:off x="11695567" y="662632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8"/>
          <p:cNvSpPr txBox="1"/>
          <p:nvPr/>
        </p:nvSpPr>
        <p:spPr>
          <a:xfrm>
            <a:off x="4072130" y="5075263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4072130" y="5594998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72130" y="6068780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6606813" y="5075263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6606813" y="5594998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6606813" y="6044867"/>
            <a:ext cx="242369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62842" y="5075263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세션 매니저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1" name="TextBox 28"/>
          <p:cNvSpPr txBox="1"/>
          <p:nvPr/>
        </p:nvSpPr>
        <p:spPr>
          <a:xfrm>
            <a:off x="9362842" y="5594998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Waf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2" name="TextBox 28"/>
          <p:cNvSpPr txBox="1"/>
          <p:nvPr/>
        </p:nvSpPr>
        <p:spPr>
          <a:xfrm>
            <a:off x="12032331" y="5075263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12032331" y="5594998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SMS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12032331" y="6068780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12032331" y="6527978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4484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7847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165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4528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903" y="244348"/>
            <a:ext cx="5820447" cy="3593069"/>
          </a:xfrm>
          <a:prstGeom prst="rect">
            <a:avLst/>
          </a:prstGeom>
        </p:spPr>
      </p:pic>
      <p:sp>
        <p:nvSpPr>
          <p:cNvPr id="61" name="직사각형 60"/>
          <p:cNvSpPr/>
          <p:nvPr/>
        </p:nvSpPr>
        <p:spPr>
          <a:xfrm>
            <a:off x="4283036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903959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524882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2134374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2032331" y="3096708"/>
            <a:ext cx="2188016" cy="4808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정성목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33387" y="133575"/>
            <a:ext cx="2170027" cy="2924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8" name="Picture 2" descr="AWS IAM Essentials - Manage Access &amp; Securit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884" y="2301329"/>
            <a:ext cx="1183309" cy="140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 descr="Keybase - Apps on Google Pl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73" y="2182625"/>
            <a:ext cx="1285471" cy="1285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직선 화살표 연결선 70"/>
          <p:cNvCxnSpPr/>
          <p:nvPr/>
        </p:nvCxnSpPr>
        <p:spPr>
          <a:xfrm>
            <a:off x="2747118" y="2875627"/>
            <a:ext cx="1179392" cy="10889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54178" y="1314798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3600" dirty="0" smtClean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021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IAM </a:t>
            </a: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 및 권한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26" name="Picture 2" descr="AWS IAM Essentials - Manage Access &amp;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0" y="2943851"/>
            <a:ext cx="2728218" cy="32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base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0" y="2786938"/>
            <a:ext cx="2963762" cy="2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900790" y="1879163"/>
            <a:ext cx="74783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PGP </a:t>
            </a:r>
            <a:r>
              <a:rPr lang="ko-KR" altLang="en-US" sz="3200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기반 비밀번호 </a:t>
            </a:r>
            <a:r>
              <a:rPr lang="ko-KR" altLang="en-US" sz="3200" dirty="0" err="1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복호화</a:t>
            </a:r>
            <a:r>
              <a:rPr lang="ko-KR" altLang="en-US" sz="3200" dirty="0">
                <a:solidFill>
                  <a:srgbClr val="00B0F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자동화 스크립트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3760470" y="4264579"/>
            <a:ext cx="3520648" cy="0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878485" y="6317364"/>
            <a:ext cx="108052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Base64 → .</a:t>
            </a:r>
            <a:r>
              <a:rPr lang="ko-KR" altLang="en-US" sz="3200" dirty="0" err="1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pgp</a:t>
            </a:r>
            <a:r>
              <a:rPr lang="ko-KR" altLang="en-US" sz="3200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파일 생성 → </a:t>
            </a:r>
            <a:r>
              <a:rPr lang="ko-KR" altLang="en-US" sz="3200" dirty="0" err="1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Keybase로</a:t>
            </a:r>
            <a:r>
              <a:rPr lang="ko-KR" altLang="en-US" sz="3200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3200" dirty="0" err="1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복호화</a:t>
            </a:r>
            <a:r>
              <a:rPr lang="ko-KR" altLang="en-US" sz="3200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→ .</a:t>
            </a:r>
            <a:r>
              <a:rPr lang="ko-KR" altLang="en-US" sz="3200" dirty="0" err="1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txt</a:t>
            </a:r>
            <a:r>
              <a:rPr lang="ko-KR" altLang="en-US" sz="3200" dirty="0">
                <a:solidFill>
                  <a:srgbClr val="FFC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713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IAM </a:t>
            </a: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 및 권한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26" name="Picture 2" descr="AWS IAM Essentials - Manage Access &amp;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0" y="2943851"/>
            <a:ext cx="2728218" cy="32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base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0" y="2786938"/>
            <a:ext cx="2963762" cy="2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3760470" y="4264579"/>
            <a:ext cx="3520648" cy="0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594360 w 14630400"/>
              <a:gd name="connsiteY0" fmla="*/ 2560320 h 8229600"/>
              <a:gd name="connsiteX1" fmla="*/ 594360 w 14630400"/>
              <a:gd name="connsiteY1" fmla="*/ 6400800 h 8229600"/>
              <a:gd name="connsiteX2" fmla="*/ 4183380 w 14630400"/>
              <a:gd name="connsiteY2" fmla="*/ 6400800 h 8229600"/>
              <a:gd name="connsiteX3" fmla="*/ 4183380 w 14630400"/>
              <a:gd name="connsiteY3" fmla="*/ 2560320 h 8229600"/>
              <a:gd name="connsiteX4" fmla="*/ 0 w 14630400"/>
              <a:gd name="connsiteY4" fmla="*/ 0 h 8229600"/>
              <a:gd name="connsiteX5" fmla="*/ 14630400 w 14630400"/>
              <a:gd name="connsiteY5" fmla="*/ 0 h 8229600"/>
              <a:gd name="connsiteX6" fmla="*/ 14630400 w 14630400"/>
              <a:gd name="connsiteY6" fmla="*/ 8229600 h 8229600"/>
              <a:gd name="connsiteX7" fmla="*/ 0 w 14630400"/>
              <a:gd name="connsiteY7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0" h="8229600">
                <a:moveTo>
                  <a:pt x="594360" y="2560320"/>
                </a:moveTo>
                <a:lnTo>
                  <a:pt x="594360" y="6400800"/>
                </a:lnTo>
                <a:lnTo>
                  <a:pt x="4183380" y="6400800"/>
                </a:lnTo>
                <a:lnTo>
                  <a:pt x="4183380" y="2560320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75" y="568564"/>
            <a:ext cx="5638800" cy="13716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010" y="528642"/>
            <a:ext cx="6454057" cy="705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1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IAM </a:t>
            </a: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 및 권한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26" name="Picture 2" descr="AWS IAM Essentials - Manage Access &amp;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0" y="2943851"/>
            <a:ext cx="2728218" cy="32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base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0" y="2786938"/>
            <a:ext cx="2963762" cy="2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3760470" y="4264579"/>
            <a:ext cx="3520648" cy="0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 19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594360 w 14630400"/>
              <a:gd name="connsiteY0" fmla="*/ 2560320 h 8229600"/>
              <a:gd name="connsiteX1" fmla="*/ 594360 w 14630400"/>
              <a:gd name="connsiteY1" fmla="*/ 6400800 h 8229600"/>
              <a:gd name="connsiteX2" fmla="*/ 4183380 w 14630400"/>
              <a:gd name="connsiteY2" fmla="*/ 6400800 h 8229600"/>
              <a:gd name="connsiteX3" fmla="*/ 4183380 w 14630400"/>
              <a:gd name="connsiteY3" fmla="*/ 2560320 h 8229600"/>
              <a:gd name="connsiteX4" fmla="*/ 0 w 14630400"/>
              <a:gd name="connsiteY4" fmla="*/ 0 h 8229600"/>
              <a:gd name="connsiteX5" fmla="*/ 14630400 w 14630400"/>
              <a:gd name="connsiteY5" fmla="*/ 0 h 8229600"/>
              <a:gd name="connsiteX6" fmla="*/ 14630400 w 14630400"/>
              <a:gd name="connsiteY6" fmla="*/ 8229600 h 8229600"/>
              <a:gd name="connsiteX7" fmla="*/ 0 w 14630400"/>
              <a:gd name="connsiteY7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0" h="8229600">
                <a:moveTo>
                  <a:pt x="594360" y="2560320"/>
                </a:moveTo>
                <a:lnTo>
                  <a:pt x="594360" y="6400800"/>
                </a:lnTo>
                <a:lnTo>
                  <a:pt x="4183380" y="6400800"/>
                </a:lnTo>
                <a:lnTo>
                  <a:pt x="4183380" y="2560320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010" y="1307316"/>
            <a:ext cx="13770165" cy="603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IAM </a:t>
            </a: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계정 및 권한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1026" name="Picture 2" descr="AWS IAM Essentials - Manage Access &amp; Secur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010" y="2943851"/>
            <a:ext cx="2728218" cy="323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eybase - Apps on Google Pl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70" y="2786938"/>
            <a:ext cx="2963762" cy="296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/>
          <p:cNvCxnSpPr/>
          <p:nvPr/>
        </p:nvCxnSpPr>
        <p:spPr>
          <a:xfrm>
            <a:off x="3760470" y="4264579"/>
            <a:ext cx="3520648" cy="0"/>
          </a:xfrm>
          <a:prstGeom prst="straightConnector1">
            <a:avLst/>
          </a:prstGeom>
          <a:ln w="730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6720840 w 14630400"/>
              <a:gd name="connsiteY0" fmla="*/ 2786938 h 8229600"/>
              <a:gd name="connsiteX1" fmla="*/ 6720840 w 14630400"/>
              <a:gd name="connsiteY1" fmla="*/ 6492240 h 8229600"/>
              <a:gd name="connsiteX2" fmla="*/ 10149840 w 14630400"/>
              <a:gd name="connsiteY2" fmla="*/ 6492240 h 8229600"/>
              <a:gd name="connsiteX3" fmla="*/ 10149840 w 14630400"/>
              <a:gd name="connsiteY3" fmla="*/ 2786938 h 8229600"/>
              <a:gd name="connsiteX4" fmla="*/ 0 w 14630400"/>
              <a:gd name="connsiteY4" fmla="*/ 0 h 8229600"/>
              <a:gd name="connsiteX5" fmla="*/ 14630400 w 14630400"/>
              <a:gd name="connsiteY5" fmla="*/ 0 h 8229600"/>
              <a:gd name="connsiteX6" fmla="*/ 14630400 w 14630400"/>
              <a:gd name="connsiteY6" fmla="*/ 8229600 h 8229600"/>
              <a:gd name="connsiteX7" fmla="*/ 0 w 14630400"/>
              <a:gd name="connsiteY7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0" h="8229600">
                <a:moveTo>
                  <a:pt x="6720840" y="2786938"/>
                </a:moveTo>
                <a:lnTo>
                  <a:pt x="6720840" y="6492240"/>
                </a:lnTo>
                <a:lnTo>
                  <a:pt x="10149840" y="6492240"/>
                </a:lnTo>
                <a:lnTo>
                  <a:pt x="10149840" y="2786938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31" y="483677"/>
            <a:ext cx="4900360" cy="31646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81" y="4328324"/>
            <a:ext cx="4874061" cy="31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0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 UP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779274 w 14630400"/>
              <a:gd name="connsiteY0" fmla="*/ 4491990 h 8229600"/>
              <a:gd name="connsiteX1" fmla="*/ 1577340 w 14630400"/>
              <a:gd name="connsiteY1" fmla="*/ 4693924 h 8229600"/>
              <a:gd name="connsiteX2" fmla="*/ 1577340 w 14630400"/>
              <a:gd name="connsiteY2" fmla="*/ 5795010 h 8229600"/>
              <a:gd name="connsiteX3" fmla="*/ 742954 w 14630400"/>
              <a:gd name="connsiteY3" fmla="*/ 5795010 h 8229600"/>
              <a:gd name="connsiteX4" fmla="*/ 537210 w 14630400"/>
              <a:gd name="connsiteY4" fmla="*/ 6000754 h 8229600"/>
              <a:gd name="connsiteX5" fmla="*/ 537210 w 14630400"/>
              <a:gd name="connsiteY5" fmla="*/ 6823706 h 8229600"/>
              <a:gd name="connsiteX6" fmla="*/ 742954 w 14630400"/>
              <a:gd name="connsiteY6" fmla="*/ 7029450 h 8229600"/>
              <a:gd name="connsiteX7" fmla="*/ 1779274 w 14630400"/>
              <a:gd name="connsiteY7" fmla="*/ 7029450 h 8229600"/>
              <a:gd name="connsiteX8" fmla="*/ 2583176 w 14630400"/>
              <a:gd name="connsiteY8" fmla="*/ 7029450 h 8229600"/>
              <a:gd name="connsiteX9" fmla="*/ 2586986 w 14630400"/>
              <a:gd name="connsiteY9" fmla="*/ 7029450 h 8229600"/>
              <a:gd name="connsiteX10" fmla="*/ 2788920 w 14630400"/>
              <a:gd name="connsiteY10" fmla="*/ 6827516 h 8229600"/>
              <a:gd name="connsiteX11" fmla="*/ 2788920 w 14630400"/>
              <a:gd name="connsiteY11" fmla="*/ 6823706 h 8229600"/>
              <a:gd name="connsiteX12" fmla="*/ 2788920 w 14630400"/>
              <a:gd name="connsiteY12" fmla="*/ 6000754 h 8229600"/>
              <a:gd name="connsiteX13" fmla="*/ 2788920 w 14630400"/>
              <a:gd name="connsiteY13" fmla="*/ 4693924 h 8229600"/>
              <a:gd name="connsiteX14" fmla="*/ 2586986 w 14630400"/>
              <a:gd name="connsiteY14" fmla="*/ 4491990 h 8229600"/>
              <a:gd name="connsiteX15" fmla="*/ 0 w 14630400"/>
              <a:gd name="connsiteY15" fmla="*/ 0 h 8229600"/>
              <a:gd name="connsiteX16" fmla="*/ 14630400 w 14630400"/>
              <a:gd name="connsiteY16" fmla="*/ 0 h 8229600"/>
              <a:gd name="connsiteX17" fmla="*/ 14630400 w 14630400"/>
              <a:gd name="connsiteY17" fmla="*/ 8229600 h 8229600"/>
              <a:gd name="connsiteX18" fmla="*/ 0 w 14630400"/>
              <a:gd name="connsiteY1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00" h="8229600">
                <a:moveTo>
                  <a:pt x="1779274" y="4491990"/>
                </a:moveTo>
                <a:cubicBezTo>
                  <a:pt x="1667749" y="4491990"/>
                  <a:pt x="1577340" y="4582399"/>
                  <a:pt x="1577340" y="4693924"/>
                </a:cubicBezTo>
                <a:lnTo>
                  <a:pt x="1577340" y="5795010"/>
                </a:lnTo>
                <a:lnTo>
                  <a:pt x="742954" y="5795010"/>
                </a:lnTo>
                <a:cubicBezTo>
                  <a:pt x="629325" y="5795010"/>
                  <a:pt x="537210" y="5887125"/>
                  <a:pt x="537210" y="6000754"/>
                </a:cubicBezTo>
                <a:lnTo>
                  <a:pt x="537210" y="6823706"/>
                </a:lnTo>
                <a:cubicBezTo>
                  <a:pt x="537210" y="6937335"/>
                  <a:pt x="629325" y="7029450"/>
                  <a:pt x="742954" y="7029450"/>
                </a:cubicBezTo>
                <a:lnTo>
                  <a:pt x="1779274" y="7029450"/>
                </a:lnTo>
                <a:lnTo>
                  <a:pt x="2583176" y="7029450"/>
                </a:lnTo>
                <a:lnTo>
                  <a:pt x="2586986" y="7029450"/>
                </a:lnTo>
                <a:cubicBezTo>
                  <a:pt x="2698511" y="7029450"/>
                  <a:pt x="2788920" y="6939041"/>
                  <a:pt x="2788920" y="6827516"/>
                </a:cubicBezTo>
                <a:lnTo>
                  <a:pt x="2788920" y="6823706"/>
                </a:lnTo>
                <a:lnTo>
                  <a:pt x="2788920" y="6000754"/>
                </a:lnTo>
                <a:lnTo>
                  <a:pt x="2788920" y="4693924"/>
                </a:lnTo>
                <a:cubicBezTo>
                  <a:pt x="2788920" y="4582399"/>
                  <a:pt x="2698511" y="4491990"/>
                  <a:pt x="2586986" y="44919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5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 UP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779274 w 14630400"/>
              <a:gd name="connsiteY0" fmla="*/ 4491990 h 8229600"/>
              <a:gd name="connsiteX1" fmla="*/ 1577340 w 14630400"/>
              <a:gd name="connsiteY1" fmla="*/ 4693924 h 8229600"/>
              <a:gd name="connsiteX2" fmla="*/ 1577340 w 14630400"/>
              <a:gd name="connsiteY2" fmla="*/ 5795010 h 8229600"/>
              <a:gd name="connsiteX3" fmla="*/ 742954 w 14630400"/>
              <a:gd name="connsiteY3" fmla="*/ 5795010 h 8229600"/>
              <a:gd name="connsiteX4" fmla="*/ 537210 w 14630400"/>
              <a:gd name="connsiteY4" fmla="*/ 6000754 h 8229600"/>
              <a:gd name="connsiteX5" fmla="*/ 537210 w 14630400"/>
              <a:gd name="connsiteY5" fmla="*/ 6823706 h 8229600"/>
              <a:gd name="connsiteX6" fmla="*/ 742954 w 14630400"/>
              <a:gd name="connsiteY6" fmla="*/ 7029450 h 8229600"/>
              <a:gd name="connsiteX7" fmla="*/ 1779274 w 14630400"/>
              <a:gd name="connsiteY7" fmla="*/ 7029450 h 8229600"/>
              <a:gd name="connsiteX8" fmla="*/ 2583176 w 14630400"/>
              <a:gd name="connsiteY8" fmla="*/ 7029450 h 8229600"/>
              <a:gd name="connsiteX9" fmla="*/ 2586986 w 14630400"/>
              <a:gd name="connsiteY9" fmla="*/ 7029450 h 8229600"/>
              <a:gd name="connsiteX10" fmla="*/ 2788920 w 14630400"/>
              <a:gd name="connsiteY10" fmla="*/ 6827516 h 8229600"/>
              <a:gd name="connsiteX11" fmla="*/ 2788920 w 14630400"/>
              <a:gd name="connsiteY11" fmla="*/ 6823706 h 8229600"/>
              <a:gd name="connsiteX12" fmla="*/ 2788920 w 14630400"/>
              <a:gd name="connsiteY12" fmla="*/ 6000754 h 8229600"/>
              <a:gd name="connsiteX13" fmla="*/ 2788920 w 14630400"/>
              <a:gd name="connsiteY13" fmla="*/ 4693924 h 8229600"/>
              <a:gd name="connsiteX14" fmla="*/ 2586986 w 14630400"/>
              <a:gd name="connsiteY14" fmla="*/ 4491990 h 8229600"/>
              <a:gd name="connsiteX15" fmla="*/ 0 w 14630400"/>
              <a:gd name="connsiteY15" fmla="*/ 0 h 8229600"/>
              <a:gd name="connsiteX16" fmla="*/ 14630400 w 14630400"/>
              <a:gd name="connsiteY16" fmla="*/ 0 h 8229600"/>
              <a:gd name="connsiteX17" fmla="*/ 14630400 w 14630400"/>
              <a:gd name="connsiteY17" fmla="*/ 8229600 h 8229600"/>
              <a:gd name="connsiteX18" fmla="*/ 0 w 14630400"/>
              <a:gd name="connsiteY1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00" h="8229600">
                <a:moveTo>
                  <a:pt x="1779274" y="4491990"/>
                </a:moveTo>
                <a:cubicBezTo>
                  <a:pt x="1667749" y="4491990"/>
                  <a:pt x="1577340" y="4582399"/>
                  <a:pt x="1577340" y="4693924"/>
                </a:cubicBezTo>
                <a:lnTo>
                  <a:pt x="1577340" y="5795010"/>
                </a:lnTo>
                <a:lnTo>
                  <a:pt x="742954" y="5795010"/>
                </a:lnTo>
                <a:cubicBezTo>
                  <a:pt x="629325" y="5795010"/>
                  <a:pt x="537210" y="5887125"/>
                  <a:pt x="537210" y="6000754"/>
                </a:cubicBezTo>
                <a:lnTo>
                  <a:pt x="537210" y="6823706"/>
                </a:lnTo>
                <a:cubicBezTo>
                  <a:pt x="537210" y="6937335"/>
                  <a:pt x="629325" y="7029450"/>
                  <a:pt x="742954" y="7029450"/>
                </a:cubicBezTo>
                <a:lnTo>
                  <a:pt x="1779274" y="7029450"/>
                </a:lnTo>
                <a:lnTo>
                  <a:pt x="2583176" y="7029450"/>
                </a:lnTo>
                <a:lnTo>
                  <a:pt x="2586986" y="7029450"/>
                </a:lnTo>
                <a:cubicBezTo>
                  <a:pt x="2698511" y="7029450"/>
                  <a:pt x="2788920" y="6939041"/>
                  <a:pt x="2788920" y="6827516"/>
                </a:cubicBezTo>
                <a:lnTo>
                  <a:pt x="2788920" y="6823706"/>
                </a:lnTo>
                <a:lnTo>
                  <a:pt x="2788920" y="6000754"/>
                </a:lnTo>
                <a:lnTo>
                  <a:pt x="2788920" y="4693924"/>
                </a:lnTo>
                <a:cubicBezTo>
                  <a:pt x="2788920" y="4582399"/>
                  <a:pt x="2698511" y="4491990"/>
                  <a:pt x="2586986" y="44919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053" y="323959"/>
            <a:ext cx="5048250" cy="334327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6" y="457309"/>
            <a:ext cx="6181725" cy="320992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모서리가 둥근 직사각형 15"/>
          <p:cNvSpPr/>
          <p:nvPr/>
        </p:nvSpPr>
        <p:spPr>
          <a:xfrm>
            <a:off x="1679172" y="4572001"/>
            <a:ext cx="955096" cy="1113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0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822960" y="6681699"/>
            <a:ext cx="12984480" cy="868081"/>
            <a:chOff x="0" y="0"/>
            <a:chExt cx="8160170" cy="5455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60169" cy="545550"/>
            </a:xfrm>
            <a:custGeom>
              <a:avLst/>
              <a:gdLst/>
              <a:ahLst/>
              <a:cxnLst/>
              <a:rect l="l" t="t" r="r" b="b"/>
              <a:pathLst>
                <a:path w="8160169" h="545550">
                  <a:moveTo>
                    <a:pt x="6678" y="0"/>
                  </a:moveTo>
                  <a:lnTo>
                    <a:pt x="8153491" y="0"/>
                  </a:lnTo>
                  <a:cubicBezTo>
                    <a:pt x="8157180" y="0"/>
                    <a:pt x="8160169" y="2990"/>
                    <a:pt x="8160169" y="6678"/>
                  </a:cubicBezTo>
                  <a:lnTo>
                    <a:pt x="8160169" y="538872"/>
                  </a:lnTo>
                  <a:cubicBezTo>
                    <a:pt x="8160169" y="542561"/>
                    <a:pt x="8157180" y="545550"/>
                    <a:pt x="8153491" y="545550"/>
                  </a:cubicBezTo>
                  <a:lnTo>
                    <a:pt x="6678" y="545550"/>
                  </a:lnTo>
                  <a:cubicBezTo>
                    <a:pt x="2990" y="545550"/>
                    <a:pt x="0" y="542561"/>
                    <a:pt x="0" y="538872"/>
                  </a:cubicBezTo>
                  <a:lnTo>
                    <a:pt x="0" y="6678"/>
                  </a:lnTo>
                  <a:cubicBezTo>
                    <a:pt x="0" y="2990"/>
                    <a:pt x="2990" y="0"/>
                    <a:pt x="6678" y="0"/>
                  </a:cubicBezTo>
                  <a:close/>
                </a:path>
              </a:pathLst>
            </a:custGeom>
            <a:solidFill>
              <a:srgbClr val="00AC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9525"/>
              <a:ext cx="8160170" cy="555075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22960" y="2019300"/>
            <a:ext cx="1020699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defRPr sz="2000">
                <a:solidFill>
                  <a:srgbClr val="0000FF"/>
                </a:solidFill>
              </a:defRPr>
            </a:pPr>
            <a:r>
              <a:rPr lang="en-US" altLang="ko-KR" sz="4800" b="1" dirty="0">
                <a:solidFill>
                  <a:srgbClr val="00B0F0"/>
                </a:solidFill>
              </a:rPr>
              <a:t>AWS </a:t>
            </a:r>
            <a:r>
              <a:rPr lang="en-US" altLang="ko-KR" sz="4800" b="1" dirty="0" err="1">
                <a:solidFill>
                  <a:srgbClr val="00B0F0"/>
                </a:solidFill>
              </a:rPr>
              <a:t>EKS·Cognito</a:t>
            </a:r>
            <a:r>
              <a:rPr lang="ko-KR" altLang="en-US" sz="4800" b="1" dirty="0">
                <a:solidFill>
                  <a:srgbClr val="00B0F0"/>
                </a:solidFill>
              </a:rPr>
              <a:t>와 </a:t>
            </a:r>
            <a:r>
              <a:rPr lang="en-US" altLang="ko-KR" sz="4800" b="1" dirty="0">
                <a:solidFill>
                  <a:srgbClr val="00B0F0"/>
                </a:solidFill>
              </a:rPr>
              <a:t>Azure DR</a:t>
            </a:r>
            <a:r>
              <a:rPr lang="ko-KR" altLang="en-US" sz="4800" b="1" dirty="0">
                <a:solidFill>
                  <a:srgbClr val="00B0F0"/>
                </a:solidFill>
              </a:rPr>
              <a:t>을 활용한 </a:t>
            </a:r>
            <a:r>
              <a:rPr lang="ko-KR" altLang="en-US" sz="4800" b="1" dirty="0" err="1">
                <a:solidFill>
                  <a:srgbClr val="00B0F0"/>
                </a:solidFill>
              </a:rPr>
              <a:t>멀티클라우드</a:t>
            </a:r>
            <a:r>
              <a:rPr lang="ko-KR" altLang="en-US" sz="4800" b="1" dirty="0">
                <a:solidFill>
                  <a:srgbClr val="00B0F0"/>
                </a:solidFill>
              </a:rPr>
              <a:t> 헬스케어 플랫폼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22068" y="6978579"/>
            <a:ext cx="8850632" cy="243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ko-KR" altLang="en-US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구성원</a:t>
            </a:r>
            <a:r>
              <a:rPr lang="en-US" altLang="ko-KR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: </a:t>
            </a:r>
            <a:r>
              <a:rPr lang="ko-KR" altLang="en-US" sz="1600" dirty="0" err="1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정성목</a:t>
            </a:r>
            <a:r>
              <a:rPr lang="en-US" altLang="ko-KR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1600" dirty="0" err="1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최철민</a:t>
            </a:r>
            <a:r>
              <a:rPr lang="en-US" altLang="ko-KR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1600" dirty="0" err="1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권성욱</a:t>
            </a:r>
            <a:r>
              <a:rPr lang="en-US" altLang="ko-KR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1600" dirty="0" err="1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김덕호</a:t>
            </a:r>
            <a:r>
              <a:rPr lang="en-US" altLang="ko-KR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, </a:t>
            </a:r>
            <a:r>
              <a:rPr lang="ko-KR" altLang="en-US" sz="1600" dirty="0" smtClean="0">
                <a:solidFill>
                  <a:srgbClr val="FFFFFF"/>
                </a:solidFill>
                <a:latin typeface="Nanum Square"/>
                <a:ea typeface="Nanum Square"/>
                <a:cs typeface="Nanum Square"/>
                <a:sym typeface="Nanum Square"/>
              </a:rPr>
              <a:t>이태현 </a:t>
            </a:r>
            <a:endParaRPr lang="en-US" sz="1600" dirty="0">
              <a:solidFill>
                <a:srgbClr val="FFFFFF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14" name="Freeform 14"/>
          <p:cNvSpPr/>
          <p:nvPr/>
        </p:nvSpPr>
        <p:spPr>
          <a:xfrm flipH="1">
            <a:off x="10409562" y="3927308"/>
            <a:ext cx="3169278" cy="2754391"/>
          </a:xfrm>
          <a:custGeom>
            <a:avLst/>
            <a:gdLst/>
            <a:ahLst/>
            <a:cxnLst/>
            <a:rect l="l" t="t" r="r" b="b"/>
            <a:pathLst>
              <a:path w="3961598" h="3442989">
                <a:moveTo>
                  <a:pt x="3961598" y="0"/>
                </a:moveTo>
                <a:lnTo>
                  <a:pt x="0" y="0"/>
                </a:lnTo>
                <a:lnTo>
                  <a:pt x="0" y="3442989"/>
                </a:lnTo>
                <a:lnTo>
                  <a:pt x="3961598" y="3442989"/>
                </a:lnTo>
                <a:lnTo>
                  <a:pt x="396159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17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1959" y="1325971"/>
            <a:ext cx="38177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646464"/>
                </a:solidFill>
              </a:defRPr>
            </a:pPr>
            <a:r>
              <a:rPr dirty="0" err="1">
                <a:solidFill>
                  <a:schemeClr val="bg1">
                    <a:lumMod val="50000"/>
                  </a:schemeClr>
                </a:solidFill>
              </a:rPr>
              <a:t>감염병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50000"/>
                  </a:schemeClr>
                </a:solidFill>
              </a:rPr>
              <a:t>알람</a:t>
            </a:r>
            <a:r>
              <a:rPr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dirty="0" err="1">
                <a:solidFill>
                  <a:schemeClr val="bg1">
                    <a:lumMod val="50000"/>
                  </a:schemeClr>
                </a:solidFill>
              </a:rPr>
              <a:t>서비스</a:t>
            </a:r>
            <a:endParaRPr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1958" y="876153"/>
            <a:ext cx="38177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646464"/>
                </a:solidFill>
              </a:defRPr>
            </a:pPr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</a:rPr>
              <a:t>.   .    </a:t>
            </a:r>
            <a:endParaRPr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1388" y="4389566"/>
            <a:ext cx="4261423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sz="13800" dirty="0"/>
              <a:t>VITAL</a:t>
            </a:r>
            <a:endParaRPr sz="16600" dirty="0"/>
          </a:p>
        </p:txBody>
      </p:sp>
      <p:sp>
        <p:nvSpPr>
          <p:cNvPr id="23" name="TextBox 22"/>
          <p:cNvSpPr txBox="1"/>
          <p:nvPr/>
        </p:nvSpPr>
        <p:spPr>
          <a:xfrm>
            <a:off x="721388" y="3995532"/>
            <a:ext cx="120014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800" b="1">
                <a:solidFill>
                  <a:srgbClr val="646464"/>
                </a:solidFill>
              </a:defRPr>
            </a:pPr>
            <a:r>
              <a:rPr lang="en-US" sz="3200" dirty="0" smtClean="0"/>
              <a:t>Team </a:t>
            </a:r>
            <a:endParaRPr sz="3200" dirty="0"/>
          </a:p>
        </p:txBody>
      </p:sp>
      <p:pic>
        <p:nvPicPr>
          <p:cNvPr id="7" name="그림 6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0906" y="1325971"/>
            <a:ext cx="1926497" cy="192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9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 UP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779274 w 14630400"/>
              <a:gd name="connsiteY0" fmla="*/ 4491990 h 8229600"/>
              <a:gd name="connsiteX1" fmla="*/ 1577340 w 14630400"/>
              <a:gd name="connsiteY1" fmla="*/ 4693924 h 8229600"/>
              <a:gd name="connsiteX2" fmla="*/ 1577340 w 14630400"/>
              <a:gd name="connsiteY2" fmla="*/ 5795010 h 8229600"/>
              <a:gd name="connsiteX3" fmla="*/ 742954 w 14630400"/>
              <a:gd name="connsiteY3" fmla="*/ 5795010 h 8229600"/>
              <a:gd name="connsiteX4" fmla="*/ 537210 w 14630400"/>
              <a:gd name="connsiteY4" fmla="*/ 6000754 h 8229600"/>
              <a:gd name="connsiteX5" fmla="*/ 537210 w 14630400"/>
              <a:gd name="connsiteY5" fmla="*/ 6823706 h 8229600"/>
              <a:gd name="connsiteX6" fmla="*/ 742954 w 14630400"/>
              <a:gd name="connsiteY6" fmla="*/ 7029450 h 8229600"/>
              <a:gd name="connsiteX7" fmla="*/ 1779274 w 14630400"/>
              <a:gd name="connsiteY7" fmla="*/ 7029450 h 8229600"/>
              <a:gd name="connsiteX8" fmla="*/ 2583176 w 14630400"/>
              <a:gd name="connsiteY8" fmla="*/ 7029450 h 8229600"/>
              <a:gd name="connsiteX9" fmla="*/ 2586986 w 14630400"/>
              <a:gd name="connsiteY9" fmla="*/ 7029450 h 8229600"/>
              <a:gd name="connsiteX10" fmla="*/ 2788920 w 14630400"/>
              <a:gd name="connsiteY10" fmla="*/ 6827516 h 8229600"/>
              <a:gd name="connsiteX11" fmla="*/ 2788920 w 14630400"/>
              <a:gd name="connsiteY11" fmla="*/ 6823706 h 8229600"/>
              <a:gd name="connsiteX12" fmla="*/ 2788920 w 14630400"/>
              <a:gd name="connsiteY12" fmla="*/ 6000754 h 8229600"/>
              <a:gd name="connsiteX13" fmla="*/ 2788920 w 14630400"/>
              <a:gd name="connsiteY13" fmla="*/ 4693924 h 8229600"/>
              <a:gd name="connsiteX14" fmla="*/ 2586986 w 14630400"/>
              <a:gd name="connsiteY14" fmla="*/ 4491990 h 8229600"/>
              <a:gd name="connsiteX15" fmla="*/ 0 w 14630400"/>
              <a:gd name="connsiteY15" fmla="*/ 0 h 8229600"/>
              <a:gd name="connsiteX16" fmla="*/ 14630400 w 14630400"/>
              <a:gd name="connsiteY16" fmla="*/ 0 h 8229600"/>
              <a:gd name="connsiteX17" fmla="*/ 14630400 w 14630400"/>
              <a:gd name="connsiteY17" fmla="*/ 8229600 h 8229600"/>
              <a:gd name="connsiteX18" fmla="*/ 0 w 14630400"/>
              <a:gd name="connsiteY1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00" h="8229600">
                <a:moveTo>
                  <a:pt x="1779274" y="4491990"/>
                </a:moveTo>
                <a:cubicBezTo>
                  <a:pt x="1667749" y="4491990"/>
                  <a:pt x="1577340" y="4582399"/>
                  <a:pt x="1577340" y="4693924"/>
                </a:cubicBezTo>
                <a:lnTo>
                  <a:pt x="1577340" y="5795010"/>
                </a:lnTo>
                <a:lnTo>
                  <a:pt x="742954" y="5795010"/>
                </a:lnTo>
                <a:cubicBezTo>
                  <a:pt x="629325" y="5795010"/>
                  <a:pt x="537210" y="5887125"/>
                  <a:pt x="537210" y="6000754"/>
                </a:cubicBezTo>
                <a:lnTo>
                  <a:pt x="537210" y="6823706"/>
                </a:lnTo>
                <a:cubicBezTo>
                  <a:pt x="537210" y="6937335"/>
                  <a:pt x="629325" y="7029450"/>
                  <a:pt x="742954" y="7029450"/>
                </a:cubicBezTo>
                <a:lnTo>
                  <a:pt x="1779274" y="7029450"/>
                </a:lnTo>
                <a:lnTo>
                  <a:pt x="2583176" y="7029450"/>
                </a:lnTo>
                <a:lnTo>
                  <a:pt x="2586986" y="7029450"/>
                </a:lnTo>
                <a:cubicBezTo>
                  <a:pt x="2698511" y="7029450"/>
                  <a:pt x="2788920" y="6939041"/>
                  <a:pt x="2788920" y="6827516"/>
                </a:cubicBezTo>
                <a:lnTo>
                  <a:pt x="2788920" y="6823706"/>
                </a:lnTo>
                <a:lnTo>
                  <a:pt x="2788920" y="6000754"/>
                </a:lnTo>
                <a:lnTo>
                  <a:pt x="2788920" y="4693924"/>
                </a:lnTo>
                <a:cubicBezTo>
                  <a:pt x="2788920" y="4582399"/>
                  <a:pt x="2698511" y="4491990"/>
                  <a:pt x="2586986" y="44919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855" y="296941"/>
            <a:ext cx="6249369" cy="397787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56" y="296941"/>
            <a:ext cx="6152156" cy="3977878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모서리가 둥근 직사각형 8"/>
          <p:cNvSpPr/>
          <p:nvPr/>
        </p:nvSpPr>
        <p:spPr>
          <a:xfrm>
            <a:off x="1679172" y="4572001"/>
            <a:ext cx="955096" cy="111390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Picture 2" descr="AWS] Amazon EventBridge란? (CloudWatch Events) 쉽게 개념 정리 — 아주 쉽게 정리한 블로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623" y="5877542"/>
            <a:ext cx="1050194" cy="105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0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Back UP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779274 w 14630400"/>
              <a:gd name="connsiteY0" fmla="*/ 4491990 h 8229600"/>
              <a:gd name="connsiteX1" fmla="*/ 1577340 w 14630400"/>
              <a:gd name="connsiteY1" fmla="*/ 4693924 h 8229600"/>
              <a:gd name="connsiteX2" fmla="*/ 1577340 w 14630400"/>
              <a:gd name="connsiteY2" fmla="*/ 5795010 h 8229600"/>
              <a:gd name="connsiteX3" fmla="*/ 742954 w 14630400"/>
              <a:gd name="connsiteY3" fmla="*/ 5795010 h 8229600"/>
              <a:gd name="connsiteX4" fmla="*/ 537210 w 14630400"/>
              <a:gd name="connsiteY4" fmla="*/ 6000754 h 8229600"/>
              <a:gd name="connsiteX5" fmla="*/ 537210 w 14630400"/>
              <a:gd name="connsiteY5" fmla="*/ 6823706 h 8229600"/>
              <a:gd name="connsiteX6" fmla="*/ 742954 w 14630400"/>
              <a:gd name="connsiteY6" fmla="*/ 7029450 h 8229600"/>
              <a:gd name="connsiteX7" fmla="*/ 1779274 w 14630400"/>
              <a:gd name="connsiteY7" fmla="*/ 7029450 h 8229600"/>
              <a:gd name="connsiteX8" fmla="*/ 2583176 w 14630400"/>
              <a:gd name="connsiteY8" fmla="*/ 7029450 h 8229600"/>
              <a:gd name="connsiteX9" fmla="*/ 2586986 w 14630400"/>
              <a:gd name="connsiteY9" fmla="*/ 7029450 h 8229600"/>
              <a:gd name="connsiteX10" fmla="*/ 2788920 w 14630400"/>
              <a:gd name="connsiteY10" fmla="*/ 6827516 h 8229600"/>
              <a:gd name="connsiteX11" fmla="*/ 2788920 w 14630400"/>
              <a:gd name="connsiteY11" fmla="*/ 6823706 h 8229600"/>
              <a:gd name="connsiteX12" fmla="*/ 2788920 w 14630400"/>
              <a:gd name="connsiteY12" fmla="*/ 6000754 h 8229600"/>
              <a:gd name="connsiteX13" fmla="*/ 2788920 w 14630400"/>
              <a:gd name="connsiteY13" fmla="*/ 4693924 h 8229600"/>
              <a:gd name="connsiteX14" fmla="*/ 2586986 w 14630400"/>
              <a:gd name="connsiteY14" fmla="*/ 4491990 h 8229600"/>
              <a:gd name="connsiteX15" fmla="*/ 0 w 14630400"/>
              <a:gd name="connsiteY15" fmla="*/ 0 h 8229600"/>
              <a:gd name="connsiteX16" fmla="*/ 14630400 w 14630400"/>
              <a:gd name="connsiteY16" fmla="*/ 0 h 8229600"/>
              <a:gd name="connsiteX17" fmla="*/ 14630400 w 14630400"/>
              <a:gd name="connsiteY17" fmla="*/ 8229600 h 8229600"/>
              <a:gd name="connsiteX18" fmla="*/ 0 w 14630400"/>
              <a:gd name="connsiteY1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30400" h="8229600">
                <a:moveTo>
                  <a:pt x="1779274" y="4491990"/>
                </a:moveTo>
                <a:cubicBezTo>
                  <a:pt x="1667749" y="4491990"/>
                  <a:pt x="1577340" y="4582399"/>
                  <a:pt x="1577340" y="4693924"/>
                </a:cubicBezTo>
                <a:lnTo>
                  <a:pt x="1577340" y="5795010"/>
                </a:lnTo>
                <a:lnTo>
                  <a:pt x="742954" y="5795010"/>
                </a:lnTo>
                <a:cubicBezTo>
                  <a:pt x="629325" y="5795010"/>
                  <a:pt x="537210" y="5887125"/>
                  <a:pt x="537210" y="6000754"/>
                </a:cubicBezTo>
                <a:lnTo>
                  <a:pt x="537210" y="6823706"/>
                </a:lnTo>
                <a:cubicBezTo>
                  <a:pt x="537210" y="6937335"/>
                  <a:pt x="629325" y="7029450"/>
                  <a:pt x="742954" y="7029450"/>
                </a:cubicBezTo>
                <a:lnTo>
                  <a:pt x="1779274" y="7029450"/>
                </a:lnTo>
                <a:lnTo>
                  <a:pt x="2583176" y="7029450"/>
                </a:lnTo>
                <a:lnTo>
                  <a:pt x="2586986" y="7029450"/>
                </a:lnTo>
                <a:cubicBezTo>
                  <a:pt x="2698511" y="7029450"/>
                  <a:pt x="2788920" y="6939041"/>
                  <a:pt x="2788920" y="6827516"/>
                </a:cubicBezTo>
                <a:lnTo>
                  <a:pt x="2788920" y="6823706"/>
                </a:lnTo>
                <a:lnTo>
                  <a:pt x="2788920" y="6000754"/>
                </a:lnTo>
                <a:lnTo>
                  <a:pt x="2788920" y="4693924"/>
                </a:lnTo>
                <a:cubicBezTo>
                  <a:pt x="2788920" y="4582399"/>
                  <a:pt x="2698511" y="4491990"/>
                  <a:pt x="2586986" y="44919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596" y="1334299"/>
            <a:ext cx="10639425" cy="63817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6025" y="2209297"/>
            <a:ext cx="11868150" cy="185737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49" y="4521469"/>
            <a:ext cx="11620500" cy="237172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1366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5907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2" y="0"/>
            <a:ext cx="14630399" cy="8229600"/>
          </a:xfrm>
          <a:custGeom>
            <a:avLst/>
            <a:gdLst>
              <a:gd name="connsiteX0" fmla="*/ 4447464 w 14630399"/>
              <a:gd name="connsiteY0" fmla="*/ 3067528 h 8229600"/>
              <a:gd name="connsiteX1" fmla="*/ 4263390 w 14630399"/>
              <a:gd name="connsiteY1" fmla="*/ 3251602 h 8229600"/>
              <a:gd name="connsiteX2" fmla="*/ 4263390 w 14630399"/>
              <a:gd name="connsiteY2" fmla="*/ 3987876 h 8229600"/>
              <a:gd name="connsiteX3" fmla="*/ 4447464 w 14630399"/>
              <a:gd name="connsiteY3" fmla="*/ 4171950 h 8229600"/>
              <a:gd name="connsiteX4" fmla="*/ 5496636 w 14630399"/>
              <a:gd name="connsiteY4" fmla="*/ 4171950 h 8229600"/>
              <a:gd name="connsiteX5" fmla="*/ 5680710 w 14630399"/>
              <a:gd name="connsiteY5" fmla="*/ 3987876 h 8229600"/>
              <a:gd name="connsiteX6" fmla="*/ 5680710 w 14630399"/>
              <a:gd name="connsiteY6" fmla="*/ 3251602 h 8229600"/>
              <a:gd name="connsiteX7" fmla="*/ 5496636 w 14630399"/>
              <a:gd name="connsiteY7" fmla="*/ 3067528 h 8229600"/>
              <a:gd name="connsiteX8" fmla="*/ 746764 w 14630399"/>
              <a:gd name="connsiteY8" fmla="*/ 3067528 h 8229600"/>
              <a:gd name="connsiteX9" fmla="*/ 548639 w 14630399"/>
              <a:gd name="connsiteY9" fmla="*/ 3265651 h 8229600"/>
              <a:gd name="connsiteX10" fmla="*/ 548639 w 14630399"/>
              <a:gd name="connsiteY10" fmla="*/ 3280891 h 8229600"/>
              <a:gd name="connsiteX11" fmla="*/ 548639 w 14630399"/>
              <a:gd name="connsiteY11" fmla="*/ 4134323 h 8229600"/>
              <a:gd name="connsiteX12" fmla="*/ 548639 w 14630399"/>
              <a:gd name="connsiteY12" fmla="*/ 5436866 h 8229600"/>
              <a:gd name="connsiteX13" fmla="*/ 746764 w 14630399"/>
              <a:gd name="connsiteY13" fmla="*/ 5634990 h 8229600"/>
              <a:gd name="connsiteX14" fmla="*/ 1539235 w 14630399"/>
              <a:gd name="connsiteY14" fmla="*/ 5634990 h 8229600"/>
              <a:gd name="connsiteX15" fmla="*/ 1737360 w 14630399"/>
              <a:gd name="connsiteY15" fmla="*/ 5436866 h 8229600"/>
              <a:gd name="connsiteX16" fmla="*/ 1737360 w 14630399"/>
              <a:gd name="connsiteY16" fmla="*/ 4347687 h 8229600"/>
              <a:gd name="connsiteX17" fmla="*/ 3615686 w 14630399"/>
              <a:gd name="connsiteY17" fmla="*/ 4347687 h 8229600"/>
              <a:gd name="connsiteX18" fmla="*/ 3829050 w 14630399"/>
              <a:gd name="connsiteY18" fmla="*/ 4134323 h 8229600"/>
              <a:gd name="connsiteX19" fmla="*/ 3829050 w 14630399"/>
              <a:gd name="connsiteY19" fmla="*/ 3280891 h 8229600"/>
              <a:gd name="connsiteX20" fmla="*/ 3615686 w 14630399"/>
              <a:gd name="connsiteY20" fmla="*/ 3067528 h 8229600"/>
              <a:gd name="connsiteX21" fmla="*/ 1539235 w 14630399"/>
              <a:gd name="connsiteY21" fmla="*/ 3067528 h 8229600"/>
              <a:gd name="connsiteX22" fmla="*/ 762004 w 14630399"/>
              <a:gd name="connsiteY22" fmla="*/ 3067528 h 8229600"/>
              <a:gd name="connsiteX23" fmla="*/ 6417234 w 14630399"/>
              <a:gd name="connsiteY23" fmla="*/ 3067527 h 8229600"/>
              <a:gd name="connsiteX24" fmla="*/ 6206489 w 14630399"/>
              <a:gd name="connsiteY24" fmla="*/ 3278272 h 8229600"/>
              <a:gd name="connsiteX25" fmla="*/ 6206489 w 14630399"/>
              <a:gd name="connsiteY25" fmla="*/ 4121225 h 8229600"/>
              <a:gd name="connsiteX26" fmla="*/ 6417234 w 14630399"/>
              <a:gd name="connsiteY26" fmla="*/ 4331970 h 8229600"/>
              <a:gd name="connsiteX27" fmla="*/ 8949689 w 14630399"/>
              <a:gd name="connsiteY27" fmla="*/ 4331970 h 8229600"/>
              <a:gd name="connsiteX28" fmla="*/ 8949689 w 14630399"/>
              <a:gd name="connsiteY28" fmla="*/ 6989441 h 8229600"/>
              <a:gd name="connsiteX29" fmla="*/ 9161148 w 14630399"/>
              <a:gd name="connsiteY29" fmla="*/ 7200900 h 8229600"/>
              <a:gd name="connsiteX30" fmla="*/ 10006960 w 14630399"/>
              <a:gd name="connsiteY30" fmla="*/ 7200900 h 8229600"/>
              <a:gd name="connsiteX31" fmla="*/ 10218419 w 14630399"/>
              <a:gd name="connsiteY31" fmla="*/ 6989441 h 8229600"/>
              <a:gd name="connsiteX32" fmla="*/ 10218419 w 14630399"/>
              <a:gd name="connsiteY32" fmla="*/ 4121225 h 8229600"/>
              <a:gd name="connsiteX33" fmla="*/ 10218419 w 14630399"/>
              <a:gd name="connsiteY33" fmla="*/ 3278986 h 8229600"/>
              <a:gd name="connsiteX34" fmla="*/ 10218419 w 14630399"/>
              <a:gd name="connsiteY34" fmla="*/ 3278272 h 8229600"/>
              <a:gd name="connsiteX35" fmla="*/ 10007674 w 14630399"/>
              <a:gd name="connsiteY35" fmla="*/ 3067527 h 8229600"/>
              <a:gd name="connsiteX36" fmla="*/ 10006960 w 14630399"/>
              <a:gd name="connsiteY36" fmla="*/ 3067527 h 8229600"/>
              <a:gd name="connsiteX37" fmla="*/ 9161148 w 14630399"/>
              <a:gd name="connsiteY37" fmla="*/ 3067527 h 8229600"/>
              <a:gd name="connsiteX38" fmla="*/ 0 w 14630399"/>
              <a:gd name="connsiteY38" fmla="*/ 0 h 8229600"/>
              <a:gd name="connsiteX39" fmla="*/ 14630399 w 14630399"/>
              <a:gd name="connsiteY39" fmla="*/ 0 h 8229600"/>
              <a:gd name="connsiteX40" fmla="*/ 14630399 w 14630399"/>
              <a:gd name="connsiteY40" fmla="*/ 8229600 h 8229600"/>
              <a:gd name="connsiteX41" fmla="*/ 0 w 14630399"/>
              <a:gd name="connsiteY4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4630399" h="8229600">
                <a:moveTo>
                  <a:pt x="4447464" y="3067528"/>
                </a:moveTo>
                <a:cubicBezTo>
                  <a:pt x="4345803" y="3067528"/>
                  <a:pt x="4263390" y="3149941"/>
                  <a:pt x="4263390" y="3251602"/>
                </a:cubicBezTo>
                <a:lnTo>
                  <a:pt x="4263390" y="3987876"/>
                </a:lnTo>
                <a:cubicBezTo>
                  <a:pt x="4263390" y="4089537"/>
                  <a:pt x="4345803" y="4171950"/>
                  <a:pt x="4447464" y="4171950"/>
                </a:cubicBezTo>
                <a:lnTo>
                  <a:pt x="5496636" y="4171950"/>
                </a:lnTo>
                <a:cubicBezTo>
                  <a:pt x="5598297" y="4171950"/>
                  <a:pt x="5680710" y="4089537"/>
                  <a:pt x="5680710" y="3987876"/>
                </a:cubicBezTo>
                <a:lnTo>
                  <a:pt x="5680710" y="3251602"/>
                </a:lnTo>
                <a:cubicBezTo>
                  <a:pt x="5680710" y="3149941"/>
                  <a:pt x="5598297" y="3067528"/>
                  <a:pt x="5496636" y="3067528"/>
                </a:cubicBezTo>
                <a:close/>
                <a:moveTo>
                  <a:pt x="746764" y="3067528"/>
                </a:moveTo>
                <a:cubicBezTo>
                  <a:pt x="637342" y="3067528"/>
                  <a:pt x="548639" y="3156231"/>
                  <a:pt x="548639" y="3265651"/>
                </a:cubicBezTo>
                <a:lnTo>
                  <a:pt x="548639" y="3280891"/>
                </a:lnTo>
                <a:lnTo>
                  <a:pt x="548639" y="4134323"/>
                </a:lnTo>
                <a:lnTo>
                  <a:pt x="548639" y="5436866"/>
                </a:lnTo>
                <a:cubicBezTo>
                  <a:pt x="548639" y="5546287"/>
                  <a:pt x="637342" y="5634990"/>
                  <a:pt x="746764" y="5634990"/>
                </a:cubicBezTo>
                <a:lnTo>
                  <a:pt x="1539235" y="5634990"/>
                </a:lnTo>
                <a:cubicBezTo>
                  <a:pt x="1648657" y="5634990"/>
                  <a:pt x="1737360" y="5546287"/>
                  <a:pt x="1737360" y="5436866"/>
                </a:cubicBezTo>
                <a:lnTo>
                  <a:pt x="1737360" y="4347687"/>
                </a:lnTo>
                <a:lnTo>
                  <a:pt x="3615686" y="4347687"/>
                </a:lnTo>
                <a:cubicBezTo>
                  <a:pt x="3733524" y="4347687"/>
                  <a:pt x="3829050" y="4252161"/>
                  <a:pt x="3829050" y="4134323"/>
                </a:cubicBezTo>
                <a:lnTo>
                  <a:pt x="3829050" y="3280891"/>
                </a:lnTo>
                <a:cubicBezTo>
                  <a:pt x="3829050" y="3163053"/>
                  <a:pt x="3733524" y="3067528"/>
                  <a:pt x="3615686" y="3067528"/>
                </a:cubicBezTo>
                <a:lnTo>
                  <a:pt x="1539235" y="3067528"/>
                </a:lnTo>
                <a:lnTo>
                  <a:pt x="762004" y="3067528"/>
                </a:lnTo>
                <a:close/>
                <a:moveTo>
                  <a:pt x="6417234" y="3067527"/>
                </a:moveTo>
                <a:cubicBezTo>
                  <a:pt x="6300843" y="3067527"/>
                  <a:pt x="6206489" y="3161881"/>
                  <a:pt x="6206489" y="3278272"/>
                </a:cubicBezTo>
                <a:lnTo>
                  <a:pt x="6206489" y="4121225"/>
                </a:lnTo>
                <a:cubicBezTo>
                  <a:pt x="6206489" y="4237616"/>
                  <a:pt x="6300843" y="4331970"/>
                  <a:pt x="6417234" y="4331970"/>
                </a:cubicBezTo>
                <a:lnTo>
                  <a:pt x="8949689" y="4331970"/>
                </a:lnTo>
                <a:lnTo>
                  <a:pt x="8949689" y="6989441"/>
                </a:lnTo>
                <a:cubicBezTo>
                  <a:pt x="8949689" y="7106227"/>
                  <a:pt x="9044362" y="7200900"/>
                  <a:pt x="9161148" y="7200900"/>
                </a:cubicBezTo>
                <a:lnTo>
                  <a:pt x="10006960" y="7200900"/>
                </a:lnTo>
                <a:cubicBezTo>
                  <a:pt x="10123746" y="7200900"/>
                  <a:pt x="10218419" y="7106227"/>
                  <a:pt x="10218419" y="6989441"/>
                </a:cubicBezTo>
                <a:lnTo>
                  <a:pt x="10218419" y="4121225"/>
                </a:lnTo>
                <a:lnTo>
                  <a:pt x="10218419" y="3278986"/>
                </a:lnTo>
                <a:lnTo>
                  <a:pt x="10218419" y="3278272"/>
                </a:lnTo>
                <a:cubicBezTo>
                  <a:pt x="10218419" y="3161881"/>
                  <a:pt x="10124065" y="3067527"/>
                  <a:pt x="10007674" y="3067527"/>
                </a:cubicBezTo>
                <a:lnTo>
                  <a:pt x="10006960" y="3067527"/>
                </a:lnTo>
                <a:lnTo>
                  <a:pt x="9161148" y="3067527"/>
                </a:lnTo>
                <a:close/>
                <a:moveTo>
                  <a:pt x="0" y="0"/>
                </a:moveTo>
                <a:lnTo>
                  <a:pt x="14630399" y="0"/>
                </a:lnTo>
                <a:lnTo>
                  <a:pt x="14630399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5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716919 w 14630400"/>
              <a:gd name="connsiteY0" fmla="*/ 2944473 h 8229600"/>
              <a:gd name="connsiteX1" fmla="*/ 544831 w 14630400"/>
              <a:gd name="connsiteY1" fmla="*/ 3116561 h 8229600"/>
              <a:gd name="connsiteX2" fmla="*/ 544831 w 14630400"/>
              <a:gd name="connsiteY2" fmla="*/ 5497192 h 8229600"/>
              <a:gd name="connsiteX3" fmla="*/ 716919 w 14630400"/>
              <a:gd name="connsiteY3" fmla="*/ 5669280 h 8229600"/>
              <a:gd name="connsiteX4" fmla="*/ 1405252 w 14630400"/>
              <a:gd name="connsiteY4" fmla="*/ 5669280 h 8229600"/>
              <a:gd name="connsiteX5" fmla="*/ 1577340 w 14630400"/>
              <a:gd name="connsiteY5" fmla="*/ 5497192 h 8229600"/>
              <a:gd name="connsiteX6" fmla="*/ 1577340 w 14630400"/>
              <a:gd name="connsiteY6" fmla="*/ 4281783 h 8229600"/>
              <a:gd name="connsiteX7" fmla="*/ 3554725 w 14630400"/>
              <a:gd name="connsiteY7" fmla="*/ 4281783 h 8229600"/>
              <a:gd name="connsiteX8" fmla="*/ 3777614 w 14630400"/>
              <a:gd name="connsiteY8" fmla="*/ 4058894 h 8229600"/>
              <a:gd name="connsiteX9" fmla="*/ 3777614 w 14630400"/>
              <a:gd name="connsiteY9" fmla="*/ 3167362 h 8229600"/>
              <a:gd name="connsiteX10" fmla="*/ 3554725 w 14630400"/>
              <a:gd name="connsiteY10" fmla="*/ 2944473 h 8229600"/>
              <a:gd name="connsiteX11" fmla="*/ 1405252 w 14630400"/>
              <a:gd name="connsiteY11" fmla="*/ 2944473 h 8229600"/>
              <a:gd name="connsiteX12" fmla="*/ 777243 w 14630400"/>
              <a:gd name="connsiteY12" fmla="*/ 2944473 h 8229600"/>
              <a:gd name="connsiteX13" fmla="*/ 0 w 14630400"/>
              <a:gd name="connsiteY13" fmla="*/ 0 h 8229600"/>
              <a:gd name="connsiteX14" fmla="*/ 14630400 w 14630400"/>
              <a:gd name="connsiteY14" fmla="*/ 0 h 8229600"/>
              <a:gd name="connsiteX15" fmla="*/ 14630400 w 14630400"/>
              <a:gd name="connsiteY15" fmla="*/ 8229600 h 8229600"/>
              <a:gd name="connsiteX16" fmla="*/ 0 w 14630400"/>
              <a:gd name="connsiteY16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30400" h="8229600">
                <a:moveTo>
                  <a:pt x="716919" y="2944473"/>
                </a:moveTo>
                <a:cubicBezTo>
                  <a:pt x="621877" y="2944473"/>
                  <a:pt x="544831" y="3021519"/>
                  <a:pt x="544831" y="3116561"/>
                </a:cubicBezTo>
                <a:lnTo>
                  <a:pt x="544831" y="5497192"/>
                </a:lnTo>
                <a:cubicBezTo>
                  <a:pt x="544831" y="5592234"/>
                  <a:pt x="621877" y="5669280"/>
                  <a:pt x="716919" y="5669280"/>
                </a:cubicBezTo>
                <a:lnTo>
                  <a:pt x="1405252" y="5669280"/>
                </a:lnTo>
                <a:cubicBezTo>
                  <a:pt x="1500294" y="5669280"/>
                  <a:pt x="1577340" y="5592234"/>
                  <a:pt x="1577340" y="5497192"/>
                </a:cubicBezTo>
                <a:lnTo>
                  <a:pt x="1577340" y="4281783"/>
                </a:lnTo>
                <a:lnTo>
                  <a:pt x="3554725" y="4281783"/>
                </a:lnTo>
                <a:cubicBezTo>
                  <a:pt x="3677823" y="4281783"/>
                  <a:pt x="3777614" y="4181992"/>
                  <a:pt x="3777614" y="4058894"/>
                </a:cubicBezTo>
                <a:lnTo>
                  <a:pt x="3777614" y="3167362"/>
                </a:lnTo>
                <a:cubicBezTo>
                  <a:pt x="3777614" y="3044264"/>
                  <a:pt x="3677823" y="2944473"/>
                  <a:pt x="3554725" y="2944473"/>
                </a:cubicBezTo>
                <a:lnTo>
                  <a:pt x="1405252" y="2944473"/>
                </a:lnTo>
                <a:lnTo>
                  <a:pt x="777243" y="2944473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0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716919 w 14630400"/>
              <a:gd name="connsiteY0" fmla="*/ 2944473 h 8229600"/>
              <a:gd name="connsiteX1" fmla="*/ 544831 w 14630400"/>
              <a:gd name="connsiteY1" fmla="*/ 3116561 h 8229600"/>
              <a:gd name="connsiteX2" fmla="*/ 544831 w 14630400"/>
              <a:gd name="connsiteY2" fmla="*/ 5497192 h 8229600"/>
              <a:gd name="connsiteX3" fmla="*/ 716919 w 14630400"/>
              <a:gd name="connsiteY3" fmla="*/ 5669280 h 8229600"/>
              <a:gd name="connsiteX4" fmla="*/ 1405252 w 14630400"/>
              <a:gd name="connsiteY4" fmla="*/ 5669280 h 8229600"/>
              <a:gd name="connsiteX5" fmla="*/ 1577340 w 14630400"/>
              <a:gd name="connsiteY5" fmla="*/ 5497192 h 8229600"/>
              <a:gd name="connsiteX6" fmla="*/ 1577340 w 14630400"/>
              <a:gd name="connsiteY6" fmla="*/ 4281783 h 8229600"/>
              <a:gd name="connsiteX7" fmla="*/ 3554725 w 14630400"/>
              <a:gd name="connsiteY7" fmla="*/ 4281783 h 8229600"/>
              <a:gd name="connsiteX8" fmla="*/ 3777614 w 14630400"/>
              <a:gd name="connsiteY8" fmla="*/ 4058894 h 8229600"/>
              <a:gd name="connsiteX9" fmla="*/ 3777614 w 14630400"/>
              <a:gd name="connsiteY9" fmla="*/ 3167362 h 8229600"/>
              <a:gd name="connsiteX10" fmla="*/ 3554725 w 14630400"/>
              <a:gd name="connsiteY10" fmla="*/ 2944473 h 8229600"/>
              <a:gd name="connsiteX11" fmla="*/ 1405252 w 14630400"/>
              <a:gd name="connsiteY11" fmla="*/ 2944473 h 8229600"/>
              <a:gd name="connsiteX12" fmla="*/ 777243 w 14630400"/>
              <a:gd name="connsiteY12" fmla="*/ 2944473 h 8229600"/>
              <a:gd name="connsiteX13" fmla="*/ 0 w 14630400"/>
              <a:gd name="connsiteY13" fmla="*/ 0 h 8229600"/>
              <a:gd name="connsiteX14" fmla="*/ 14630400 w 14630400"/>
              <a:gd name="connsiteY14" fmla="*/ 0 h 8229600"/>
              <a:gd name="connsiteX15" fmla="*/ 14630400 w 14630400"/>
              <a:gd name="connsiteY15" fmla="*/ 8229600 h 8229600"/>
              <a:gd name="connsiteX16" fmla="*/ 0 w 14630400"/>
              <a:gd name="connsiteY16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30400" h="8229600">
                <a:moveTo>
                  <a:pt x="716919" y="2944473"/>
                </a:moveTo>
                <a:cubicBezTo>
                  <a:pt x="621877" y="2944473"/>
                  <a:pt x="544831" y="3021519"/>
                  <a:pt x="544831" y="3116561"/>
                </a:cubicBezTo>
                <a:lnTo>
                  <a:pt x="544831" y="5497192"/>
                </a:lnTo>
                <a:cubicBezTo>
                  <a:pt x="544831" y="5592234"/>
                  <a:pt x="621877" y="5669280"/>
                  <a:pt x="716919" y="5669280"/>
                </a:cubicBezTo>
                <a:lnTo>
                  <a:pt x="1405252" y="5669280"/>
                </a:lnTo>
                <a:cubicBezTo>
                  <a:pt x="1500294" y="5669280"/>
                  <a:pt x="1577340" y="5592234"/>
                  <a:pt x="1577340" y="5497192"/>
                </a:cubicBezTo>
                <a:lnTo>
                  <a:pt x="1577340" y="4281783"/>
                </a:lnTo>
                <a:lnTo>
                  <a:pt x="3554725" y="4281783"/>
                </a:lnTo>
                <a:cubicBezTo>
                  <a:pt x="3677823" y="4281783"/>
                  <a:pt x="3777614" y="4181992"/>
                  <a:pt x="3777614" y="4058894"/>
                </a:cubicBezTo>
                <a:lnTo>
                  <a:pt x="3777614" y="3167362"/>
                </a:lnTo>
                <a:cubicBezTo>
                  <a:pt x="3777614" y="3044264"/>
                  <a:pt x="3677823" y="2944473"/>
                  <a:pt x="3554725" y="2944473"/>
                </a:cubicBezTo>
                <a:lnTo>
                  <a:pt x="1405252" y="2944473"/>
                </a:lnTo>
                <a:lnTo>
                  <a:pt x="777243" y="2944473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309" y="156130"/>
            <a:ext cx="6898301" cy="3867599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8808" y="4674995"/>
            <a:ext cx="9518960" cy="168819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808" y="185723"/>
            <a:ext cx="6499111" cy="2573027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463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716919 w 14630400"/>
              <a:gd name="connsiteY0" fmla="*/ 2944473 h 8229600"/>
              <a:gd name="connsiteX1" fmla="*/ 544831 w 14630400"/>
              <a:gd name="connsiteY1" fmla="*/ 3116561 h 8229600"/>
              <a:gd name="connsiteX2" fmla="*/ 544831 w 14630400"/>
              <a:gd name="connsiteY2" fmla="*/ 5497192 h 8229600"/>
              <a:gd name="connsiteX3" fmla="*/ 716919 w 14630400"/>
              <a:gd name="connsiteY3" fmla="*/ 5669280 h 8229600"/>
              <a:gd name="connsiteX4" fmla="*/ 1405252 w 14630400"/>
              <a:gd name="connsiteY4" fmla="*/ 5669280 h 8229600"/>
              <a:gd name="connsiteX5" fmla="*/ 1577340 w 14630400"/>
              <a:gd name="connsiteY5" fmla="*/ 5497192 h 8229600"/>
              <a:gd name="connsiteX6" fmla="*/ 1577340 w 14630400"/>
              <a:gd name="connsiteY6" fmla="*/ 4281783 h 8229600"/>
              <a:gd name="connsiteX7" fmla="*/ 3554725 w 14630400"/>
              <a:gd name="connsiteY7" fmla="*/ 4281783 h 8229600"/>
              <a:gd name="connsiteX8" fmla="*/ 3777614 w 14630400"/>
              <a:gd name="connsiteY8" fmla="*/ 4058894 h 8229600"/>
              <a:gd name="connsiteX9" fmla="*/ 3777614 w 14630400"/>
              <a:gd name="connsiteY9" fmla="*/ 3167362 h 8229600"/>
              <a:gd name="connsiteX10" fmla="*/ 3554725 w 14630400"/>
              <a:gd name="connsiteY10" fmla="*/ 2944473 h 8229600"/>
              <a:gd name="connsiteX11" fmla="*/ 1405252 w 14630400"/>
              <a:gd name="connsiteY11" fmla="*/ 2944473 h 8229600"/>
              <a:gd name="connsiteX12" fmla="*/ 777243 w 14630400"/>
              <a:gd name="connsiteY12" fmla="*/ 2944473 h 8229600"/>
              <a:gd name="connsiteX13" fmla="*/ 0 w 14630400"/>
              <a:gd name="connsiteY13" fmla="*/ 0 h 8229600"/>
              <a:gd name="connsiteX14" fmla="*/ 14630400 w 14630400"/>
              <a:gd name="connsiteY14" fmla="*/ 0 h 8229600"/>
              <a:gd name="connsiteX15" fmla="*/ 14630400 w 14630400"/>
              <a:gd name="connsiteY15" fmla="*/ 8229600 h 8229600"/>
              <a:gd name="connsiteX16" fmla="*/ 0 w 14630400"/>
              <a:gd name="connsiteY16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30400" h="8229600">
                <a:moveTo>
                  <a:pt x="716919" y="2944473"/>
                </a:moveTo>
                <a:cubicBezTo>
                  <a:pt x="621877" y="2944473"/>
                  <a:pt x="544831" y="3021519"/>
                  <a:pt x="544831" y="3116561"/>
                </a:cubicBezTo>
                <a:lnTo>
                  <a:pt x="544831" y="5497192"/>
                </a:lnTo>
                <a:cubicBezTo>
                  <a:pt x="544831" y="5592234"/>
                  <a:pt x="621877" y="5669280"/>
                  <a:pt x="716919" y="5669280"/>
                </a:cubicBezTo>
                <a:lnTo>
                  <a:pt x="1405252" y="5669280"/>
                </a:lnTo>
                <a:cubicBezTo>
                  <a:pt x="1500294" y="5669280"/>
                  <a:pt x="1577340" y="5592234"/>
                  <a:pt x="1577340" y="5497192"/>
                </a:cubicBezTo>
                <a:lnTo>
                  <a:pt x="1577340" y="4281783"/>
                </a:lnTo>
                <a:lnTo>
                  <a:pt x="3554725" y="4281783"/>
                </a:lnTo>
                <a:cubicBezTo>
                  <a:pt x="3677823" y="4281783"/>
                  <a:pt x="3777614" y="4181992"/>
                  <a:pt x="3777614" y="4058894"/>
                </a:cubicBezTo>
                <a:lnTo>
                  <a:pt x="3777614" y="3167362"/>
                </a:lnTo>
                <a:cubicBezTo>
                  <a:pt x="3777614" y="3044264"/>
                  <a:pt x="3677823" y="2944473"/>
                  <a:pt x="3554725" y="2944473"/>
                </a:cubicBezTo>
                <a:lnTo>
                  <a:pt x="1405252" y="2944473"/>
                </a:lnTo>
                <a:lnTo>
                  <a:pt x="777243" y="2944473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53" y="2449353"/>
            <a:ext cx="7562850" cy="5353050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71" y="522715"/>
            <a:ext cx="9518960" cy="168819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95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716919 w 14630400"/>
              <a:gd name="connsiteY0" fmla="*/ 2944473 h 8229600"/>
              <a:gd name="connsiteX1" fmla="*/ 544831 w 14630400"/>
              <a:gd name="connsiteY1" fmla="*/ 3116561 h 8229600"/>
              <a:gd name="connsiteX2" fmla="*/ 544831 w 14630400"/>
              <a:gd name="connsiteY2" fmla="*/ 5497192 h 8229600"/>
              <a:gd name="connsiteX3" fmla="*/ 716919 w 14630400"/>
              <a:gd name="connsiteY3" fmla="*/ 5669280 h 8229600"/>
              <a:gd name="connsiteX4" fmla="*/ 1405252 w 14630400"/>
              <a:gd name="connsiteY4" fmla="*/ 5669280 h 8229600"/>
              <a:gd name="connsiteX5" fmla="*/ 1577340 w 14630400"/>
              <a:gd name="connsiteY5" fmla="*/ 5497192 h 8229600"/>
              <a:gd name="connsiteX6" fmla="*/ 1577340 w 14630400"/>
              <a:gd name="connsiteY6" fmla="*/ 4281783 h 8229600"/>
              <a:gd name="connsiteX7" fmla="*/ 3554725 w 14630400"/>
              <a:gd name="connsiteY7" fmla="*/ 4281783 h 8229600"/>
              <a:gd name="connsiteX8" fmla="*/ 3777614 w 14630400"/>
              <a:gd name="connsiteY8" fmla="*/ 4058894 h 8229600"/>
              <a:gd name="connsiteX9" fmla="*/ 3777614 w 14630400"/>
              <a:gd name="connsiteY9" fmla="*/ 3167362 h 8229600"/>
              <a:gd name="connsiteX10" fmla="*/ 3554725 w 14630400"/>
              <a:gd name="connsiteY10" fmla="*/ 2944473 h 8229600"/>
              <a:gd name="connsiteX11" fmla="*/ 1405252 w 14630400"/>
              <a:gd name="connsiteY11" fmla="*/ 2944473 h 8229600"/>
              <a:gd name="connsiteX12" fmla="*/ 777243 w 14630400"/>
              <a:gd name="connsiteY12" fmla="*/ 2944473 h 8229600"/>
              <a:gd name="connsiteX13" fmla="*/ 0 w 14630400"/>
              <a:gd name="connsiteY13" fmla="*/ 0 h 8229600"/>
              <a:gd name="connsiteX14" fmla="*/ 14630400 w 14630400"/>
              <a:gd name="connsiteY14" fmla="*/ 0 h 8229600"/>
              <a:gd name="connsiteX15" fmla="*/ 14630400 w 14630400"/>
              <a:gd name="connsiteY15" fmla="*/ 8229600 h 8229600"/>
              <a:gd name="connsiteX16" fmla="*/ 0 w 14630400"/>
              <a:gd name="connsiteY16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630400" h="8229600">
                <a:moveTo>
                  <a:pt x="716919" y="2944473"/>
                </a:moveTo>
                <a:cubicBezTo>
                  <a:pt x="621877" y="2944473"/>
                  <a:pt x="544831" y="3021519"/>
                  <a:pt x="544831" y="3116561"/>
                </a:cubicBezTo>
                <a:lnTo>
                  <a:pt x="544831" y="5497192"/>
                </a:lnTo>
                <a:cubicBezTo>
                  <a:pt x="544831" y="5592234"/>
                  <a:pt x="621877" y="5669280"/>
                  <a:pt x="716919" y="5669280"/>
                </a:cubicBezTo>
                <a:lnTo>
                  <a:pt x="1405252" y="5669280"/>
                </a:lnTo>
                <a:cubicBezTo>
                  <a:pt x="1500294" y="5669280"/>
                  <a:pt x="1577340" y="5592234"/>
                  <a:pt x="1577340" y="5497192"/>
                </a:cubicBezTo>
                <a:lnTo>
                  <a:pt x="1577340" y="4281783"/>
                </a:lnTo>
                <a:lnTo>
                  <a:pt x="3554725" y="4281783"/>
                </a:lnTo>
                <a:cubicBezTo>
                  <a:pt x="3677823" y="4281783"/>
                  <a:pt x="3777614" y="4181992"/>
                  <a:pt x="3777614" y="4058894"/>
                </a:cubicBezTo>
                <a:lnTo>
                  <a:pt x="3777614" y="3167362"/>
                </a:lnTo>
                <a:cubicBezTo>
                  <a:pt x="3777614" y="3044264"/>
                  <a:pt x="3677823" y="2944473"/>
                  <a:pt x="3554725" y="2944473"/>
                </a:cubicBezTo>
                <a:lnTo>
                  <a:pt x="1405252" y="2944473"/>
                </a:lnTo>
                <a:lnTo>
                  <a:pt x="777243" y="2944473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53" y="2408075"/>
            <a:ext cx="7562850" cy="4068622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059" y="512611"/>
            <a:ext cx="9509772" cy="1759341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6349370 w 14630400"/>
              <a:gd name="connsiteY0" fmla="*/ 3040380 h 8229600"/>
              <a:gd name="connsiteX1" fmla="*/ 6126481 w 14630400"/>
              <a:gd name="connsiteY1" fmla="*/ 3263269 h 8229600"/>
              <a:gd name="connsiteX2" fmla="*/ 6126481 w 14630400"/>
              <a:gd name="connsiteY2" fmla="*/ 4154801 h 8229600"/>
              <a:gd name="connsiteX3" fmla="*/ 6349370 w 14630400"/>
              <a:gd name="connsiteY3" fmla="*/ 4377690 h 8229600"/>
              <a:gd name="connsiteX4" fmla="*/ 8926830 w 14630400"/>
              <a:gd name="connsiteY4" fmla="*/ 4377690 h 8229600"/>
              <a:gd name="connsiteX5" fmla="*/ 8926830 w 14630400"/>
              <a:gd name="connsiteY5" fmla="*/ 7077071 h 8229600"/>
              <a:gd name="connsiteX6" fmla="*/ 9142099 w 14630400"/>
              <a:gd name="connsiteY6" fmla="*/ 7292340 h 8229600"/>
              <a:gd name="connsiteX7" fmla="*/ 10003151 w 14630400"/>
              <a:gd name="connsiteY7" fmla="*/ 7292340 h 8229600"/>
              <a:gd name="connsiteX8" fmla="*/ 10218420 w 14630400"/>
              <a:gd name="connsiteY8" fmla="*/ 7077071 h 8229600"/>
              <a:gd name="connsiteX9" fmla="*/ 10218420 w 14630400"/>
              <a:gd name="connsiteY9" fmla="*/ 4154801 h 8229600"/>
              <a:gd name="connsiteX10" fmla="*/ 10218420 w 14630400"/>
              <a:gd name="connsiteY10" fmla="*/ 3263269 h 8229600"/>
              <a:gd name="connsiteX11" fmla="*/ 10218420 w 14630400"/>
              <a:gd name="connsiteY11" fmla="*/ 3255649 h 8229600"/>
              <a:gd name="connsiteX12" fmla="*/ 10201503 w 14630400"/>
              <a:gd name="connsiteY12" fmla="*/ 3171857 h 8229600"/>
              <a:gd name="connsiteX13" fmla="*/ 10185473 w 14630400"/>
              <a:gd name="connsiteY13" fmla="*/ 3148080 h 8229600"/>
              <a:gd name="connsiteX14" fmla="*/ 10180354 w 14630400"/>
              <a:gd name="connsiteY14" fmla="*/ 3138650 h 8229600"/>
              <a:gd name="connsiteX15" fmla="*/ 10173575 w 14630400"/>
              <a:gd name="connsiteY15" fmla="*/ 3130434 h 8229600"/>
              <a:gd name="connsiteX16" fmla="*/ 10155369 w 14630400"/>
              <a:gd name="connsiteY16" fmla="*/ 3103431 h 8229600"/>
              <a:gd name="connsiteX17" fmla="*/ 10003151 w 14630400"/>
              <a:gd name="connsiteY17" fmla="*/ 3040380 h 8229600"/>
              <a:gd name="connsiteX18" fmla="*/ 9995531 w 14630400"/>
              <a:gd name="connsiteY18" fmla="*/ 3040380 h 8229600"/>
              <a:gd name="connsiteX19" fmla="*/ 9142099 w 14630400"/>
              <a:gd name="connsiteY19" fmla="*/ 3040380 h 8229600"/>
              <a:gd name="connsiteX20" fmla="*/ 0 w 14630400"/>
              <a:gd name="connsiteY20" fmla="*/ 0 h 8229600"/>
              <a:gd name="connsiteX21" fmla="*/ 14630400 w 14630400"/>
              <a:gd name="connsiteY21" fmla="*/ 0 h 8229600"/>
              <a:gd name="connsiteX22" fmla="*/ 14630400 w 14630400"/>
              <a:gd name="connsiteY22" fmla="*/ 8229600 h 8229600"/>
              <a:gd name="connsiteX23" fmla="*/ 0 w 14630400"/>
              <a:gd name="connsiteY23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4630400" h="8229600">
                <a:moveTo>
                  <a:pt x="6349370" y="3040380"/>
                </a:moveTo>
                <a:cubicBezTo>
                  <a:pt x="6226272" y="3040380"/>
                  <a:pt x="6126481" y="3140171"/>
                  <a:pt x="6126481" y="3263269"/>
                </a:cubicBezTo>
                <a:lnTo>
                  <a:pt x="6126481" y="4154801"/>
                </a:lnTo>
                <a:cubicBezTo>
                  <a:pt x="6126481" y="4277899"/>
                  <a:pt x="6226272" y="4377690"/>
                  <a:pt x="6349370" y="4377690"/>
                </a:cubicBezTo>
                <a:lnTo>
                  <a:pt x="8926830" y="4377690"/>
                </a:lnTo>
                <a:lnTo>
                  <a:pt x="8926830" y="7077071"/>
                </a:lnTo>
                <a:cubicBezTo>
                  <a:pt x="8926830" y="7195961"/>
                  <a:pt x="9023209" y="7292340"/>
                  <a:pt x="9142099" y="7292340"/>
                </a:cubicBezTo>
                <a:lnTo>
                  <a:pt x="10003151" y="7292340"/>
                </a:lnTo>
                <a:cubicBezTo>
                  <a:pt x="10122041" y="7292340"/>
                  <a:pt x="10218420" y="7195961"/>
                  <a:pt x="10218420" y="7077071"/>
                </a:cubicBezTo>
                <a:lnTo>
                  <a:pt x="10218420" y="4154801"/>
                </a:lnTo>
                <a:lnTo>
                  <a:pt x="10218420" y="3263269"/>
                </a:lnTo>
                <a:lnTo>
                  <a:pt x="10218420" y="3255649"/>
                </a:lnTo>
                <a:cubicBezTo>
                  <a:pt x="10218420" y="3225927"/>
                  <a:pt x="10212396" y="3197611"/>
                  <a:pt x="10201503" y="3171857"/>
                </a:cubicBezTo>
                <a:lnTo>
                  <a:pt x="10185473" y="3148080"/>
                </a:lnTo>
                <a:lnTo>
                  <a:pt x="10180354" y="3138650"/>
                </a:lnTo>
                <a:lnTo>
                  <a:pt x="10173575" y="3130434"/>
                </a:lnTo>
                <a:lnTo>
                  <a:pt x="10155369" y="3103431"/>
                </a:lnTo>
                <a:cubicBezTo>
                  <a:pt x="10116413" y="3064475"/>
                  <a:pt x="10062596" y="3040380"/>
                  <a:pt x="10003151" y="3040380"/>
                </a:cubicBezTo>
                <a:lnTo>
                  <a:pt x="9995531" y="3040380"/>
                </a:lnTo>
                <a:lnTo>
                  <a:pt x="9142099" y="3040380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96" y="2698223"/>
            <a:ext cx="5493736" cy="467698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52" y="248221"/>
            <a:ext cx="13840042" cy="2231324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Azure DR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6" y="1488254"/>
            <a:ext cx="9952929" cy="6144127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" y="0"/>
            <a:ext cx="14630399" cy="8229600"/>
          </a:xfrm>
          <a:custGeom>
            <a:avLst/>
            <a:gdLst>
              <a:gd name="connsiteX0" fmla="*/ 4360549 w 14630399"/>
              <a:gd name="connsiteY0" fmla="*/ 4526280 h 8229600"/>
              <a:gd name="connsiteX1" fmla="*/ 4183380 w 14630399"/>
              <a:gd name="connsiteY1" fmla="*/ 4703449 h 8229600"/>
              <a:gd name="connsiteX2" fmla="*/ 4183380 w 14630399"/>
              <a:gd name="connsiteY2" fmla="*/ 5412101 h 8229600"/>
              <a:gd name="connsiteX3" fmla="*/ 4360549 w 14630399"/>
              <a:gd name="connsiteY3" fmla="*/ 5589270 h 8229600"/>
              <a:gd name="connsiteX4" fmla="*/ 5457820 w 14630399"/>
              <a:gd name="connsiteY4" fmla="*/ 5589270 h 8229600"/>
              <a:gd name="connsiteX5" fmla="*/ 5634990 w 14630399"/>
              <a:gd name="connsiteY5" fmla="*/ 5412101 h 8229600"/>
              <a:gd name="connsiteX6" fmla="*/ 5634990 w 14630399"/>
              <a:gd name="connsiteY6" fmla="*/ 4703449 h 8229600"/>
              <a:gd name="connsiteX7" fmla="*/ 5457820 w 14630399"/>
              <a:gd name="connsiteY7" fmla="*/ 4526280 h 8229600"/>
              <a:gd name="connsiteX8" fmla="*/ 1864999 w 14630399"/>
              <a:gd name="connsiteY8" fmla="*/ 4526280 h 8229600"/>
              <a:gd name="connsiteX9" fmla="*/ 1657350 w 14630399"/>
              <a:gd name="connsiteY9" fmla="*/ 4733929 h 8229600"/>
              <a:gd name="connsiteX10" fmla="*/ 1657350 w 14630399"/>
              <a:gd name="connsiteY10" fmla="*/ 5564501 h 8229600"/>
              <a:gd name="connsiteX11" fmla="*/ 1864999 w 14630399"/>
              <a:gd name="connsiteY11" fmla="*/ 5772150 h 8229600"/>
              <a:gd name="connsiteX12" fmla="*/ 2788920 w 14630399"/>
              <a:gd name="connsiteY12" fmla="*/ 5772150 h 8229600"/>
              <a:gd name="connsiteX13" fmla="*/ 2788920 w 14630399"/>
              <a:gd name="connsiteY13" fmla="*/ 6850376 h 8229600"/>
              <a:gd name="connsiteX14" fmla="*/ 2979424 w 14630399"/>
              <a:gd name="connsiteY14" fmla="*/ 7040880 h 8229600"/>
              <a:gd name="connsiteX15" fmla="*/ 3741416 w 14630399"/>
              <a:gd name="connsiteY15" fmla="*/ 7040880 h 8229600"/>
              <a:gd name="connsiteX16" fmla="*/ 3931920 w 14630399"/>
              <a:gd name="connsiteY16" fmla="*/ 6850376 h 8229600"/>
              <a:gd name="connsiteX17" fmla="*/ 3931920 w 14630399"/>
              <a:gd name="connsiteY17" fmla="*/ 5564501 h 8229600"/>
              <a:gd name="connsiteX18" fmla="*/ 3931920 w 14630399"/>
              <a:gd name="connsiteY18" fmla="*/ 4733929 h 8229600"/>
              <a:gd name="connsiteX19" fmla="*/ 3931920 w 14630399"/>
              <a:gd name="connsiteY19" fmla="*/ 4716784 h 8229600"/>
              <a:gd name="connsiteX20" fmla="*/ 3815569 w 14630399"/>
              <a:gd name="connsiteY20" fmla="*/ 4541251 h 8229600"/>
              <a:gd name="connsiteX21" fmla="*/ 3773203 w 14630399"/>
              <a:gd name="connsiteY21" fmla="*/ 4532698 h 8229600"/>
              <a:gd name="connsiteX22" fmla="*/ 3766120 w 14630399"/>
              <a:gd name="connsiteY22" fmla="*/ 4530499 h 8229600"/>
              <a:gd name="connsiteX23" fmla="*/ 3758515 w 14630399"/>
              <a:gd name="connsiteY23" fmla="*/ 4529732 h 8229600"/>
              <a:gd name="connsiteX24" fmla="*/ 3741416 w 14630399"/>
              <a:gd name="connsiteY24" fmla="*/ 4526280 h 8229600"/>
              <a:gd name="connsiteX25" fmla="*/ 3724271 w 14630399"/>
              <a:gd name="connsiteY25" fmla="*/ 4526280 h 8229600"/>
              <a:gd name="connsiteX26" fmla="*/ 2979424 w 14630399"/>
              <a:gd name="connsiteY26" fmla="*/ 4526280 h 8229600"/>
              <a:gd name="connsiteX27" fmla="*/ 6423664 w 14630399"/>
              <a:gd name="connsiteY27" fmla="*/ 4446270 h 8229600"/>
              <a:gd name="connsiteX28" fmla="*/ 6195059 w 14630399"/>
              <a:gd name="connsiteY28" fmla="*/ 4674875 h 8229600"/>
              <a:gd name="connsiteX29" fmla="*/ 6195059 w 14630399"/>
              <a:gd name="connsiteY29" fmla="*/ 7143745 h 8229600"/>
              <a:gd name="connsiteX30" fmla="*/ 6423664 w 14630399"/>
              <a:gd name="connsiteY30" fmla="*/ 7372350 h 8229600"/>
              <a:gd name="connsiteX31" fmla="*/ 7338054 w 14630399"/>
              <a:gd name="connsiteY31" fmla="*/ 7372350 h 8229600"/>
              <a:gd name="connsiteX32" fmla="*/ 7566659 w 14630399"/>
              <a:gd name="connsiteY32" fmla="*/ 7143745 h 8229600"/>
              <a:gd name="connsiteX33" fmla="*/ 7566659 w 14630399"/>
              <a:gd name="connsiteY33" fmla="*/ 4674875 h 8229600"/>
              <a:gd name="connsiteX34" fmla="*/ 7338054 w 14630399"/>
              <a:gd name="connsiteY34" fmla="*/ 4446270 h 8229600"/>
              <a:gd name="connsiteX35" fmla="*/ 0 w 14630399"/>
              <a:gd name="connsiteY35" fmla="*/ 0 h 8229600"/>
              <a:gd name="connsiteX36" fmla="*/ 14630399 w 14630399"/>
              <a:gd name="connsiteY36" fmla="*/ 0 h 8229600"/>
              <a:gd name="connsiteX37" fmla="*/ 14630399 w 14630399"/>
              <a:gd name="connsiteY37" fmla="*/ 8229600 h 8229600"/>
              <a:gd name="connsiteX38" fmla="*/ 0 w 14630399"/>
              <a:gd name="connsiteY38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630399" h="8229600">
                <a:moveTo>
                  <a:pt x="4360549" y="4526280"/>
                </a:moveTo>
                <a:cubicBezTo>
                  <a:pt x="4262701" y="4526280"/>
                  <a:pt x="4183380" y="4605601"/>
                  <a:pt x="4183380" y="4703449"/>
                </a:cubicBezTo>
                <a:lnTo>
                  <a:pt x="4183380" y="5412101"/>
                </a:lnTo>
                <a:cubicBezTo>
                  <a:pt x="4183380" y="5509949"/>
                  <a:pt x="4262701" y="5589270"/>
                  <a:pt x="4360549" y="5589270"/>
                </a:cubicBezTo>
                <a:lnTo>
                  <a:pt x="5457820" y="5589270"/>
                </a:lnTo>
                <a:cubicBezTo>
                  <a:pt x="5555669" y="5589270"/>
                  <a:pt x="5634990" y="5509949"/>
                  <a:pt x="5634990" y="5412101"/>
                </a:cubicBezTo>
                <a:lnTo>
                  <a:pt x="5634990" y="4703449"/>
                </a:lnTo>
                <a:cubicBezTo>
                  <a:pt x="5634990" y="4605601"/>
                  <a:pt x="5555669" y="4526280"/>
                  <a:pt x="5457820" y="4526280"/>
                </a:cubicBezTo>
                <a:close/>
                <a:moveTo>
                  <a:pt x="1864999" y="4526280"/>
                </a:moveTo>
                <a:cubicBezTo>
                  <a:pt x="1750318" y="4526280"/>
                  <a:pt x="1657350" y="4619248"/>
                  <a:pt x="1657350" y="4733929"/>
                </a:cubicBezTo>
                <a:lnTo>
                  <a:pt x="1657350" y="5564501"/>
                </a:lnTo>
                <a:cubicBezTo>
                  <a:pt x="1657350" y="5679182"/>
                  <a:pt x="1750318" y="5772150"/>
                  <a:pt x="1864999" y="5772150"/>
                </a:cubicBezTo>
                <a:lnTo>
                  <a:pt x="2788920" y="5772150"/>
                </a:lnTo>
                <a:lnTo>
                  <a:pt x="2788920" y="6850376"/>
                </a:lnTo>
                <a:cubicBezTo>
                  <a:pt x="2788920" y="6955588"/>
                  <a:pt x="2874212" y="7040880"/>
                  <a:pt x="2979424" y="7040880"/>
                </a:cubicBezTo>
                <a:lnTo>
                  <a:pt x="3741416" y="7040880"/>
                </a:lnTo>
                <a:cubicBezTo>
                  <a:pt x="3846628" y="7040880"/>
                  <a:pt x="3931920" y="6955588"/>
                  <a:pt x="3931920" y="6850376"/>
                </a:cubicBezTo>
                <a:lnTo>
                  <a:pt x="3931920" y="5564501"/>
                </a:lnTo>
                <a:lnTo>
                  <a:pt x="3931920" y="4733929"/>
                </a:lnTo>
                <a:lnTo>
                  <a:pt x="3931920" y="4716784"/>
                </a:lnTo>
                <a:cubicBezTo>
                  <a:pt x="3931920" y="4637875"/>
                  <a:pt x="3883943" y="4570171"/>
                  <a:pt x="3815569" y="4541251"/>
                </a:cubicBezTo>
                <a:lnTo>
                  <a:pt x="3773203" y="4532698"/>
                </a:lnTo>
                <a:lnTo>
                  <a:pt x="3766120" y="4530499"/>
                </a:lnTo>
                <a:lnTo>
                  <a:pt x="3758515" y="4529732"/>
                </a:lnTo>
                <a:lnTo>
                  <a:pt x="3741416" y="4526280"/>
                </a:lnTo>
                <a:lnTo>
                  <a:pt x="3724271" y="4526280"/>
                </a:lnTo>
                <a:lnTo>
                  <a:pt x="2979424" y="4526280"/>
                </a:lnTo>
                <a:close/>
                <a:moveTo>
                  <a:pt x="6423664" y="4446270"/>
                </a:moveTo>
                <a:cubicBezTo>
                  <a:pt x="6297409" y="4446270"/>
                  <a:pt x="6195059" y="4548620"/>
                  <a:pt x="6195059" y="4674875"/>
                </a:cubicBezTo>
                <a:lnTo>
                  <a:pt x="6195059" y="7143745"/>
                </a:lnTo>
                <a:cubicBezTo>
                  <a:pt x="6195059" y="7270000"/>
                  <a:pt x="6297409" y="7372350"/>
                  <a:pt x="6423664" y="7372350"/>
                </a:cubicBezTo>
                <a:lnTo>
                  <a:pt x="7338054" y="7372350"/>
                </a:lnTo>
                <a:cubicBezTo>
                  <a:pt x="7464309" y="7372350"/>
                  <a:pt x="7566659" y="7270000"/>
                  <a:pt x="7566659" y="7143745"/>
                </a:cubicBezTo>
                <a:lnTo>
                  <a:pt x="7566659" y="4674875"/>
                </a:lnTo>
                <a:cubicBezTo>
                  <a:pt x="7566659" y="4548620"/>
                  <a:pt x="7464309" y="4446270"/>
                  <a:pt x="7338054" y="4446270"/>
                </a:cubicBezTo>
                <a:close/>
                <a:moveTo>
                  <a:pt x="0" y="0"/>
                </a:moveTo>
                <a:lnTo>
                  <a:pt x="14630399" y="0"/>
                </a:lnTo>
                <a:lnTo>
                  <a:pt x="14630399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6" y="824126"/>
            <a:ext cx="9297206" cy="1036410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0" y="2684662"/>
            <a:ext cx="6112690" cy="4788513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453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22960" y="1085656"/>
            <a:ext cx="36584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2437" y="2142592"/>
            <a:ext cx="237348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소개</a:t>
            </a:r>
            <a:r>
              <a:rPr lang="en-US" altLang="ko-KR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	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699748" y="2099116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2437" y="2872893"/>
            <a:ext cx="310014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개요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699748" y="2829417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462437" y="3603194"/>
            <a:ext cx="17586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설계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699748" y="3559718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62437" y="4333495"/>
            <a:ext cx="280202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699748" y="4290020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2437" y="5063796"/>
            <a:ext cx="175861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구현 </a:t>
            </a:r>
            <a:r>
              <a:rPr lang="en-US" sz="2602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결과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699748" y="5020320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62437" y="5794097"/>
            <a:ext cx="240643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 결과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99748" y="5750621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06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62437" y="6524398"/>
            <a:ext cx="3342981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22"/>
              </a:lnSpc>
            </a:pPr>
            <a:r>
              <a:rPr lang="ko-KR" altLang="en-US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마무리</a:t>
            </a:r>
            <a:r>
              <a:rPr lang="en-US" altLang="ko-KR" sz="2602" b="1" dirty="0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…</a:t>
            </a:r>
            <a:endParaRPr lang="en-US" sz="2602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699748" y="6480923"/>
            <a:ext cx="522977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85"/>
              </a:lnSpc>
            </a:pPr>
            <a:r>
              <a:rPr lang="en-US" sz="3321" b="1" spc="-66">
                <a:solidFill>
                  <a:srgbClr val="15A9F1"/>
                </a:solidFill>
                <a:latin typeface="Nanum Square Ultra-Bold"/>
                <a:ea typeface="Nanum Square Ultra-Bold"/>
                <a:cs typeface="Nanum Square Ultra-Bold"/>
                <a:sym typeface="Nanum Square Ultra-Bold"/>
              </a:rPr>
              <a:t>07</a:t>
            </a:r>
          </a:p>
        </p:txBody>
      </p:sp>
      <p:sp>
        <p:nvSpPr>
          <p:cNvPr id="20" name="Freeform 20"/>
          <p:cNvSpPr/>
          <p:nvPr/>
        </p:nvSpPr>
        <p:spPr>
          <a:xfrm>
            <a:off x="899160" y="3814914"/>
            <a:ext cx="5154446" cy="4479683"/>
          </a:xfrm>
          <a:custGeom>
            <a:avLst/>
            <a:gdLst/>
            <a:ahLst/>
            <a:cxnLst/>
            <a:rect l="l" t="t" r="r" b="b"/>
            <a:pathLst>
              <a:path w="6443058" h="5599604">
                <a:moveTo>
                  <a:pt x="0" y="0"/>
                </a:moveTo>
                <a:lnTo>
                  <a:pt x="6443058" y="0"/>
                </a:lnTo>
                <a:lnTo>
                  <a:pt x="6443058" y="5599603"/>
                </a:lnTo>
                <a:lnTo>
                  <a:pt x="0" y="5599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2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</p:spTree>
    <p:extLst>
      <p:ext uri="{BB962C8B-B14F-4D97-AF65-F5344CB8AC3E}">
        <p14:creationId xmlns:p14="http://schemas.microsoft.com/office/powerpoint/2010/main" val="124118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11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  <p:sp>
        <p:nvSpPr>
          <p:cNvPr id="16" name="TextBox 15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40" y="2417997"/>
            <a:ext cx="7221612" cy="47090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445" y="2563976"/>
            <a:ext cx="6476902" cy="470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6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21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96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147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4022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85868" y="4194503"/>
            <a:ext cx="12542845" cy="1"/>
          </a:xfrm>
          <a:prstGeom prst="straightConnector1">
            <a:avLst/>
          </a:prstGeom>
          <a:ln w="50800" cap="sq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2085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Freeform 17"/>
          <p:cNvSpPr/>
          <p:nvPr/>
        </p:nvSpPr>
        <p:spPr>
          <a:xfrm>
            <a:off x="985868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985868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7"/>
          <p:cNvSpPr/>
          <p:nvPr/>
        </p:nvSpPr>
        <p:spPr>
          <a:xfrm>
            <a:off x="985868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8"/>
          <p:cNvSpPr txBox="1"/>
          <p:nvPr/>
        </p:nvSpPr>
        <p:spPr>
          <a:xfrm>
            <a:off x="1295138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1295138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1295138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610" y="624838"/>
            <a:ext cx="504602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담당업무 소개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02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50683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17"/>
          <p:cNvSpPr/>
          <p:nvPr/>
        </p:nvSpPr>
        <p:spPr>
          <a:xfrm>
            <a:off x="372637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7"/>
          <p:cNvSpPr/>
          <p:nvPr/>
        </p:nvSpPr>
        <p:spPr>
          <a:xfrm>
            <a:off x="372637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7"/>
          <p:cNvSpPr/>
          <p:nvPr/>
        </p:nvSpPr>
        <p:spPr>
          <a:xfrm>
            <a:off x="372637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>
            <a:off x="6265626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6265626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7"/>
          <p:cNvSpPr/>
          <p:nvPr/>
        </p:nvSpPr>
        <p:spPr>
          <a:xfrm>
            <a:off x="6265626" y="61217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7"/>
          <p:cNvSpPr/>
          <p:nvPr/>
        </p:nvSpPr>
        <p:spPr>
          <a:xfrm>
            <a:off x="9048499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7"/>
          <p:cNvSpPr/>
          <p:nvPr/>
        </p:nvSpPr>
        <p:spPr>
          <a:xfrm>
            <a:off x="9048499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169556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7"/>
          <p:cNvSpPr/>
          <p:nvPr/>
        </p:nvSpPr>
        <p:spPr>
          <a:xfrm>
            <a:off x="1169556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7"/>
          <p:cNvSpPr/>
          <p:nvPr/>
        </p:nvSpPr>
        <p:spPr>
          <a:xfrm>
            <a:off x="1169556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>
            <a:off x="11695567" y="662632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8"/>
          <p:cNvSpPr txBox="1"/>
          <p:nvPr/>
        </p:nvSpPr>
        <p:spPr>
          <a:xfrm>
            <a:off x="4072130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4072130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72130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6606813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6606813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6606813" y="6044867"/>
            <a:ext cx="2423690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62842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세션 매니저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1" name="TextBox 28"/>
          <p:cNvSpPr txBox="1"/>
          <p:nvPr/>
        </p:nvSpPr>
        <p:spPr>
          <a:xfrm>
            <a:off x="9362842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Waf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2" name="TextBox 28"/>
          <p:cNvSpPr txBox="1"/>
          <p:nvPr/>
        </p:nvSpPr>
        <p:spPr>
          <a:xfrm>
            <a:off x="12032331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12032331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SMS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12032331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12032331" y="652797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448410" y="4948516"/>
            <a:ext cx="2217420" cy="206136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7847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165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4528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283036" y="4100204"/>
            <a:ext cx="161448" cy="17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903959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524882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2134374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54178" y="1314798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3600" dirty="0" smtClean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2032331" y="3096708"/>
            <a:ext cx="2188016" cy="4808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김덕호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2331" y="100277"/>
            <a:ext cx="2206404" cy="29808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14" y="474899"/>
            <a:ext cx="6189170" cy="325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6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lang="ko-KR" altLang="en-US" sz="5400" b="1" noProof="0" dirty="0" smtClean="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로그인 서비스</a:t>
            </a: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 </a:t>
            </a:r>
            <a:endParaRPr kumimoji="0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91877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5610" y="887720"/>
            <a:ext cx="486687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lang="ko-KR" altLang="en-US" sz="5400" b="1" noProof="0" dirty="0" smtClean="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로그인 서비스</a:t>
            </a: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 </a:t>
            </a:r>
            <a:endParaRPr kumimoji="0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4972057 w 14630400"/>
              <a:gd name="connsiteY0" fmla="*/ 4069080 h 8229600"/>
              <a:gd name="connsiteX1" fmla="*/ 4674870 w 14630400"/>
              <a:gd name="connsiteY1" fmla="*/ 4366266 h 8229600"/>
              <a:gd name="connsiteX2" fmla="*/ 4674870 w 14630400"/>
              <a:gd name="connsiteY2" fmla="*/ 5692134 h 8229600"/>
              <a:gd name="connsiteX3" fmla="*/ 4972057 w 14630400"/>
              <a:gd name="connsiteY3" fmla="*/ 5989320 h 8229600"/>
              <a:gd name="connsiteX4" fmla="*/ 6160765 w 14630400"/>
              <a:gd name="connsiteY4" fmla="*/ 5989320 h 8229600"/>
              <a:gd name="connsiteX5" fmla="*/ 6457950 w 14630400"/>
              <a:gd name="connsiteY5" fmla="*/ 5692134 h 8229600"/>
              <a:gd name="connsiteX6" fmla="*/ 6457950 w 14630400"/>
              <a:gd name="connsiteY6" fmla="*/ 4366266 h 8229600"/>
              <a:gd name="connsiteX7" fmla="*/ 6160765 w 14630400"/>
              <a:gd name="connsiteY7" fmla="*/ 406908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4972057" y="4069080"/>
                </a:moveTo>
                <a:cubicBezTo>
                  <a:pt x="4807925" y="4069080"/>
                  <a:pt x="4674870" y="4202135"/>
                  <a:pt x="4674870" y="4366266"/>
                </a:cubicBezTo>
                <a:lnTo>
                  <a:pt x="4674870" y="5692134"/>
                </a:lnTo>
                <a:cubicBezTo>
                  <a:pt x="4674870" y="5856265"/>
                  <a:pt x="4807925" y="5989320"/>
                  <a:pt x="4972057" y="5989320"/>
                </a:cubicBezTo>
                <a:lnTo>
                  <a:pt x="6160765" y="5989320"/>
                </a:lnTo>
                <a:cubicBezTo>
                  <a:pt x="6324896" y="5989320"/>
                  <a:pt x="6457950" y="5856265"/>
                  <a:pt x="6457950" y="5692134"/>
                </a:cubicBezTo>
                <a:lnTo>
                  <a:pt x="6457950" y="4366266"/>
                </a:lnTo>
                <a:cubicBezTo>
                  <a:pt x="6457950" y="4202135"/>
                  <a:pt x="6324896" y="4069080"/>
                  <a:pt x="6160765" y="406908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3842055" y="784452"/>
            <a:ext cx="868680" cy="253767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Freeform 17"/>
          <p:cNvSpPr/>
          <p:nvPr/>
        </p:nvSpPr>
        <p:spPr>
          <a:xfrm>
            <a:off x="7807573" y="3366612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31" name="Freeform 17"/>
          <p:cNvSpPr/>
          <p:nvPr/>
        </p:nvSpPr>
        <p:spPr>
          <a:xfrm>
            <a:off x="7807573" y="473755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33" name="Freeform 17"/>
          <p:cNvSpPr/>
          <p:nvPr/>
        </p:nvSpPr>
        <p:spPr>
          <a:xfrm>
            <a:off x="7829339" y="1689806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25" name="직사각형 24"/>
          <p:cNvSpPr/>
          <p:nvPr/>
        </p:nvSpPr>
        <p:spPr>
          <a:xfrm>
            <a:off x="7591759" y="1588360"/>
            <a:ext cx="6257914" cy="3805075"/>
          </a:xfrm>
          <a:prstGeom prst="rect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7591759" y="1722519"/>
            <a:ext cx="57237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ko-KR" altLang="en-US" b="1" dirty="0"/>
              <a:t>로그인 서비스 연동에서 </a:t>
            </a:r>
            <a:r>
              <a:rPr lang="en-US" altLang="ko-KR" b="1" dirty="0" err="1"/>
              <a:t>Cognito</a:t>
            </a:r>
            <a:r>
              <a:rPr lang="ko-KR" altLang="en-US" b="1" dirty="0"/>
              <a:t>를 선택한 </a:t>
            </a:r>
            <a:r>
              <a:rPr lang="ko-KR" altLang="en-US" b="1" dirty="0" smtClean="0"/>
              <a:t>이유</a:t>
            </a:r>
            <a:endParaRPr lang="en-US" altLang="ko-KR" b="1" dirty="0" smtClean="0"/>
          </a:p>
          <a:p>
            <a:pPr lvl="1"/>
            <a:endParaRPr lang="ko-KR" altLang="en-US" b="1" dirty="0"/>
          </a:p>
          <a:p>
            <a:pPr lvl="1"/>
            <a:r>
              <a:rPr lang="ko-KR" altLang="en-US" b="1" dirty="0" smtClean="0"/>
              <a:t>간편한 </a:t>
            </a:r>
            <a:r>
              <a:rPr lang="ko-KR" altLang="en-US" b="1" dirty="0"/>
              <a:t>소셜 로그인 </a:t>
            </a:r>
            <a:r>
              <a:rPr lang="ko-KR" altLang="en-US" b="1" dirty="0" smtClean="0"/>
              <a:t>연동</a:t>
            </a:r>
            <a:endParaRPr lang="en-US" altLang="ko-KR" b="1" dirty="0" smtClean="0"/>
          </a:p>
          <a:p>
            <a:pPr lvl="1"/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r>
              <a:rPr lang="ko-KR" altLang="en-US" b="1" dirty="0" smtClean="0"/>
              <a:t>강력한 </a:t>
            </a:r>
            <a:r>
              <a:rPr lang="ko-KR" altLang="en-US" b="1" dirty="0"/>
              <a:t>보안과 인증 </a:t>
            </a:r>
            <a:r>
              <a:rPr lang="ko-KR" altLang="en-US" b="1" dirty="0" smtClean="0"/>
              <a:t>관리</a:t>
            </a:r>
            <a:endParaRPr lang="en-US" altLang="ko-KR" b="1" dirty="0" smtClean="0"/>
          </a:p>
          <a:p>
            <a:pPr lvl="1"/>
            <a:endParaRPr lang="ko-KR" altLang="en-US" b="1" dirty="0"/>
          </a:p>
          <a:p>
            <a:pPr lvl="1"/>
            <a:endParaRPr lang="ko-KR" altLang="en-US" dirty="0"/>
          </a:p>
          <a:p>
            <a:pPr lvl="1"/>
            <a:r>
              <a:rPr lang="ko-KR" altLang="en-US" b="1" dirty="0" smtClean="0"/>
              <a:t>손쉬운 </a:t>
            </a:r>
            <a:r>
              <a:rPr lang="ko-KR" altLang="en-US" b="1" dirty="0"/>
              <a:t>확장성 및 관리 </a:t>
            </a:r>
            <a:r>
              <a:rPr lang="ko-KR" altLang="en-US" b="1" dirty="0" smtClean="0"/>
              <a:t>용이성</a:t>
            </a:r>
            <a:endParaRPr lang="en-US" altLang="ko-KR" b="1" dirty="0" smtClean="0"/>
          </a:p>
          <a:p>
            <a:pPr lvl="1"/>
            <a:endParaRPr lang="en-US" altLang="ko-KR" b="1" dirty="0" smtClean="0"/>
          </a:p>
          <a:p>
            <a:pPr lvl="1"/>
            <a:endParaRPr lang="ko-KR" altLang="en-US" dirty="0"/>
          </a:p>
          <a:p>
            <a:pPr lvl="1"/>
            <a:r>
              <a:rPr lang="ko-KR" altLang="en-US" b="1" dirty="0" err="1" smtClean="0"/>
              <a:t>서버리스</a:t>
            </a:r>
            <a:r>
              <a:rPr lang="ko-KR" altLang="en-US" b="1" dirty="0" smtClean="0"/>
              <a:t> </a:t>
            </a:r>
            <a:r>
              <a:rPr lang="ko-KR" altLang="en-US" b="1" dirty="0"/>
              <a:t>환경과의 우수한 </a:t>
            </a:r>
            <a:r>
              <a:rPr lang="ko-KR" altLang="en-US" b="1" dirty="0" smtClean="0"/>
              <a:t>연동성</a:t>
            </a:r>
            <a:endParaRPr lang="ko-KR" altLang="en-US" b="1" dirty="0"/>
          </a:p>
        </p:txBody>
      </p:sp>
      <p:sp>
        <p:nvSpPr>
          <p:cNvPr id="27" name="Freeform 17"/>
          <p:cNvSpPr/>
          <p:nvPr/>
        </p:nvSpPr>
        <p:spPr>
          <a:xfrm>
            <a:off x="7829339" y="311337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28" name="Freeform 17"/>
          <p:cNvSpPr/>
          <p:nvPr/>
        </p:nvSpPr>
        <p:spPr>
          <a:xfrm>
            <a:off x="7829337" y="397380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34" name="Freeform 17"/>
          <p:cNvSpPr/>
          <p:nvPr/>
        </p:nvSpPr>
        <p:spPr>
          <a:xfrm>
            <a:off x="7828184" y="4772523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  <p:sp>
        <p:nvSpPr>
          <p:cNvPr id="35" name="Freeform 17"/>
          <p:cNvSpPr/>
          <p:nvPr/>
        </p:nvSpPr>
        <p:spPr>
          <a:xfrm>
            <a:off x="7829338" y="230370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</p:sp>
    </p:spTree>
    <p:extLst>
      <p:ext uri="{BB962C8B-B14F-4D97-AF65-F5344CB8AC3E}">
        <p14:creationId xmlns:p14="http://schemas.microsoft.com/office/powerpoint/2010/main" val="18470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75610" y="887720"/>
            <a:ext cx="486687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lang="ko-KR" altLang="en-US" sz="5400" b="1" noProof="0" dirty="0" smtClean="0">
                <a:solidFill>
                  <a:srgbClr val="000000"/>
                </a:solidFill>
                <a:latin typeface="Calibri"/>
                <a:ea typeface="맑은 고딕" panose="020B0503020000020004" pitchFamily="50" charset="-127"/>
              </a:rPr>
              <a:t>로그인 서비스</a:t>
            </a:r>
            <a:r>
              <a:rPr kumimoji="0" lang="ko-KR" alt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</a:rPr>
              <a:t> </a:t>
            </a:r>
            <a:endParaRPr kumimoji="0" sz="8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2641580" y="4817412"/>
            <a:ext cx="857250" cy="371808"/>
          </a:xfrm>
          <a:prstGeom prst="rect">
            <a:avLst/>
          </a:prstGeom>
          <a:solidFill>
            <a:schemeClr val="accent2">
              <a:alpha val="0"/>
            </a:schemeClr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6842234" y="5801709"/>
            <a:ext cx="1660635" cy="168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6842233" y="6183528"/>
            <a:ext cx="1660635" cy="1681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4972057 w 14630400"/>
              <a:gd name="connsiteY0" fmla="*/ 4069080 h 8229600"/>
              <a:gd name="connsiteX1" fmla="*/ 4674870 w 14630400"/>
              <a:gd name="connsiteY1" fmla="*/ 4366266 h 8229600"/>
              <a:gd name="connsiteX2" fmla="*/ 4674870 w 14630400"/>
              <a:gd name="connsiteY2" fmla="*/ 5692134 h 8229600"/>
              <a:gd name="connsiteX3" fmla="*/ 4972057 w 14630400"/>
              <a:gd name="connsiteY3" fmla="*/ 5989320 h 8229600"/>
              <a:gd name="connsiteX4" fmla="*/ 6160765 w 14630400"/>
              <a:gd name="connsiteY4" fmla="*/ 5989320 h 8229600"/>
              <a:gd name="connsiteX5" fmla="*/ 6457950 w 14630400"/>
              <a:gd name="connsiteY5" fmla="*/ 5692134 h 8229600"/>
              <a:gd name="connsiteX6" fmla="*/ 6457950 w 14630400"/>
              <a:gd name="connsiteY6" fmla="*/ 4366266 h 8229600"/>
              <a:gd name="connsiteX7" fmla="*/ 6160765 w 14630400"/>
              <a:gd name="connsiteY7" fmla="*/ 406908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4972057" y="4069080"/>
                </a:moveTo>
                <a:cubicBezTo>
                  <a:pt x="4807925" y="4069080"/>
                  <a:pt x="4674870" y="4202135"/>
                  <a:pt x="4674870" y="4366266"/>
                </a:cubicBezTo>
                <a:lnTo>
                  <a:pt x="4674870" y="5692134"/>
                </a:lnTo>
                <a:cubicBezTo>
                  <a:pt x="4674870" y="5856265"/>
                  <a:pt x="4807925" y="5989320"/>
                  <a:pt x="4972057" y="5989320"/>
                </a:cubicBezTo>
                <a:lnTo>
                  <a:pt x="6160765" y="5989320"/>
                </a:lnTo>
                <a:cubicBezTo>
                  <a:pt x="6324896" y="5989320"/>
                  <a:pt x="6457950" y="5856265"/>
                  <a:pt x="6457950" y="5692134"/>
                </a:cubicBezTo>
                <a:lnTo>
                  <a:pt x="6457950" y="4366266"/>
                </a:lnTo>
                <a:cubicBezTo>
                  <a:pt x="6457950" y="4202135"/>
                  <a:pt x="6324896" y="4069080"/>
                  <a:pt x="6160765" y="406908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555" y="200057"/>
            <a:ext cx="9933792" cy="156965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555" y="2109578"/>
            <a:ext cx="9890880" cy="166279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8073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  <p:bldP spid="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807" y="2209402"/>
            <a:ext cx="9968540" cy="5235012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9236077" y="1269402"/>
            <a:ext cx="3231669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V="1">
            <a:off x="9236077" y="968188"/>
            <a:ext cx="0" cy="301214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9236077" y="968188"/>
            <a:ext cx="3231669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236077" y="3044414"/>
            <a:ext cx="2134756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236077" y="3044414"/>
            <a:ext cx="0" cy="225911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9236077" y="3270325"/>
            <a:ext cx="2134756" cy="0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11370833" y="3044414"/>
            <a:ext cx="0" cy="225911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6422315" y="2460424"/>
            <a:ext cx="2340684" cy="1035811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0" y="-1431"/>
            <a:ext cx="14630400" cy="8229600"/>
          </a:xfrm>
          <a:custGeom>
            <a:avLst/>
            <a:gdLst>
              <a:gd name="connsiteX0" fmla="*/ 12635869 w 14630400"/>
              <a:gd name="connsiteY0" fmla="*/ 2857500 h 8229600"/>
              <a:gd name="connsiteX1" fmla="*/ 12412980 w 14630400"/>
              <a:gd name="connsiteY1" fmla="*/ 3080389 h 8229600"/>
              <a:gd name="connsiteX2" fmla="*/ 12412980 w 14630400"/>
              <a:gd name="connsiteY2" fmla="*/ 3971921 h 8229600"/>
              <a:gd name="connsiteX3" fmla="*/ 12635869 w 14630400"/>
              <a:gd name="connsiteY3" fmla="*/ 4194810 h 8229600"/>
              <a:gd name="connsiteX4" fmla="*/ 13584551 w 14630400"/>
              <a:gd name="connsiteY4" fmla="*/ 4194810 h 8229600"/>
              <a:gd name="connsiteX5" fmla="*/ 13807440 w 14630400"/>
              <a:gd name="connsiteY5" fmla="*/ 3971921 h 8229600"/>
              <a:gd name="connsiteX6" fmla="*/ 13807440 w 14630400"/>
              <a:gd name="connsiteY6" fmla="*/ 3080389 h 8229600"/>
              <a:gd name="connsiteX7" fmla="*/ 13584551 w 14630400"/>
              <a:gd name="connsiteY7" fmla="*/ 285750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2635869" y="2857500"/>
                </a:moveTo>
                <a:cubicBezTo>
                  <a:pt x="12512771" y="2857500"/>
                  <a:pt x="12412980" y="2957291"/>
                  <a:pt x="12412980" y="3080389"/>
                </a:cubicBezTo>
                <a:lnTo>
                  <a:pt x="12412980" y="3971921"/>
                </a:lnTo>
                <a:cubicBezTo>
                  <a:pt x="12412980" y="4095019"/>
                  <a:pt x="12512771" y="4194810"/>
                  <a:pt x="12635869" y="4194810"/>
                </a:cubicBezTo>
                <a:lnTo>
                  <a:pt x="13584551" y="4194810"/>
                </a:lnTo>
                <a:cubicBezTo>
                  <a:pt x="13707649" y="4194810"/>
                  <a:pt x="13807440" y="4095019"/>
                  <a:pt x="13807440" y="3971921"/>
                </a:cubicBezTo>
                <a:lnTo>
                  <a:pt x="13807440" y="3080389"/>
                </a:lnTo>
                <a:cubicBezTo>
                  <a:pt x="13807440" y="2957291"/>
                  <a:pt x="13707649" y="2857500"/>
                  <a:pt x="13584551" y="285750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485" y="273733"/>
            <a:ext cx="7201810" cy="344396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9123217" y="1018051"/>
            <a:ext cx="3315350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194468" y="2997782"/>
            <a:ext cx="1922908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422314" y="2611731"/>
            <a:ext cx="2222921" cy="88450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2" y="793825"/>
            <a:ext cx="4591050" cy="495300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직선 화살표 연결선 12"/>
          <p:cNvCxnSpPr>
            <a:stCxn id="11" idx="1"/>
          </p:cNvCxnSpPr>
          <p:nvPr/>
        </p:nvCxnSpPr>
        <p:spPr>
          <a:xfrm flipH="1">
            <a:off x="3408219" y="1211076"/>
            <a:ext cx="5714998" cy="184290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3466433" y="3179022"/>
            <a:ext cx="5718296" cy="78156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76485"/>
            <a:ext cx="9968540" cy="5235012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8882011" y="2460424"/>
            <a:ext cx="1004267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882011" y="2836069"/>
            <a:ext cx="89669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9129437" y="6138667"/>
            <a:ext cx="245654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2904475 w 14630400"/>
              <a:gd name="connsiteY0" fmla="*/ 4366260 h 8229600"/>
              <a:gd name="connsiteX1" fmla="*/ 12653010 w 14630400"/>
              <a:gd name="connsiteY1" fmla="*/ 4617725 h 8229600"/>
              <a:gd name="connsiteX2" fmla="*/ 12653010 w 14630400"/>
              <a:gd name="connsiteY2" fmla="*/ 5749285 h 8229600"/>
              <a:gd name="connsiteX3" fmla="*/ 12904475 w 14630400"/>
              <a:gd name="connsiteY3" fmla="*/ 6000750 h 8229600"/>
              <a:gd name="connsiteX4" fmla="*/ 13910305 w 14630400"/>
              <a:gd name="connsiteY4" fmla="*/ 6000750 h 8229600"/>
              <a:gd name="connsiteX5" fmla="*/ 14161770 w 14630400"/>
              <a:gd name="connsiteY5" fmla="*/ 5749285 h 8229600"/>
              <a:gd name="connsiteX6" fmla="*/ 14161770 w 14630400"/>
              <a:gd name="connsiteY6" fmla="*/ 4617725 h 8229600"/>
              <a:gd name="connsiteX7" fmla="*/ 13910305 w 14630400"/>
              <a:gd name="connsiteY7" fmla="*/ 436626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2904475" y="4366260"/>
                </a:moveTo>
                <a:cubicBezTo>
                  <a:pt x="12765595" y="4366260"/>
                  <a:pt x="12653010" y="4478845"/>
                  <a:pt x="12653010" y="4617725"/>
                </a:cubicBezTo>
                <a:lnTo>
                  <a:pt x="12653010" y="5749285"/>
                </a:lnTo>
                <a:cubicBezTo>
                  <a:pt x="12653010" y="5888165"/>
                  <a:pt x="12765595" y="6000750"/>
                  <a:pt x="12904475" y="6000750"/>
                </a:cubicBezTo>
                <a:lnTo>
                  <a:pt x="13910305" y="6000750"/>
                </a:lnTo>
                <a:cubicBezTo>
                  <a:pt x="14049185" y="6000750"/>
                  <a:pt x="14161770" y="5888165"/>
                  <a:pt x="14161770" y="5749285"/>
                </a:cubicBezTo>
                <a:lnTo>
                  <a:pt x="14161770" y="4617725"/>
                </a:lnTo>
                <a:cubicBezTo>
                  <a:pt x="14161770" y="4478845"/>
                  <a:pt x="14049185" y="4366260"/>
                  <a:pt x="13910305" y="436626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734" y="64879"/>
            <a:ext cx="6382887" cy="3051537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241" y="3695127"/>
            <a:ext cx="6289812" cy="338557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1" y="98107"/>
            <a:ext cx="5000625" cy="736282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5" name="직사각형 24"/>
          <p:cNvSpPr/>
          <p:nvPr/>
        </p:nvSpPr>
        <p:spPr>
          <a:xfrm>
            <a:off x="7281861" y="2093591"/>
            <a:ext cx="2717161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81860" y="2590659"/>
            <a:ext cx="2717161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5" idx="1"/>
          </p:cNvCxnSpPr>
          <p:nvPr/>
        </p:nvCxnSpPr>
        <p:spPr>
          <a:xfrm flipH="1">
            <a:off x="3348842" y="2286616"/>
            <a:ext cx="3933019" cy="136190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6" idx="1"/>
          </p:cNvCxnSpPr>
          <p:nvPr/>
        </p:nvCxnSpPr>
        <p:spPr>
          <a:xfrm flipH="1">
            <a:off x="3455719" y="2783684"/>
            <a:ext cx="3826141" cy="17246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 flipH="1">
            <a:off x="8971127" y="5547349"/>
            <a:ext cx="2614858" cy="59131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29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44027"/>
            <a:ext cx="9968540" cy="5235012"/>
          </a:xfrm>
          <a:prstGeom prst="rect">
            <a:avLst/>
          </a:prstGeom>
        </p:spPr>
      </p:pic>
      <p:cxnSp>
        <p:nvCxnSpPr>
          <p:cNvPr id="23" name="직선 연결선 22"/>
          <p:cNvCxnSpPr/>
          <p:nvPr/>
        </p:nvCxnSpPr>
        <p:spPr>
          <a:xfrm>
            <a:off x="7580336" y="1814093"/>
            <a:ext cx="227366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7418971" y="3341068"/>
            <a:ext cx="209078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762999" y="6279698"/>
            <a:ext cx="242495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1" y="-1"/>
            <a:ext cx="14630400" cy="8229600"/>
          </a:xfrm>
          <a:custGeom>
            <a:avLst/>
            <a:gdLst>
              <a:gd name="connsiteX0" fmla="*/ 12885663 w 14630400"/>
              <a:gd name="connsiteY0" fmla="*/ 5932170 h 8229600"/>
              <a:gd name="connsiteX1" fmla="*/ 12618720 w 14630400"/>
              <a:gd name="connsiteY1" fmla="*/ 6199113 h 8229600"/>
              <a:gd name="connsiteX2" fmla="*/ 12618720 w 14630400"/>
              <a:gd name="connsiteY2" fmla="*/ 7312096 h 8229600"/>
              <a:gd name="connsiteX3" fmla="*/ 12885663 w 14630400"/>
              <a:gd name="connsiteY3" fmla="*/ 7579039 h 8229600"/>
              <a:gd name="connsiteX4" fmla="*/ 13953404 w 14630400"/>
              <a:gd name="connsiteY4" fmla="*/ 7579039 h 8229600"/>
              <a:gd name="connsiteX5" fmla="*/ 14220347 w 14630400"/>
              <a:gd name="connsiteY5" fmla="*/ 7312096 h 8229600"/>
              <a:gd name="connsiteX6" fmla="*/ 14220347 w 14630400"/>
              <a:gd name="connsiteY6" fmla="*/ 6199113 h 8229600"/>
              <a:gd name="connsiteX7" fmla="*/ 13953404 w 14630400"/>
              <a:gd name="connsiteY7" fmla="*/ 593217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2885663" y="5932170"/>
                </a:moveTo>
                <a:cubicBezTo>
                  <a:pt x="12738234" y="5932170"/>
                  <a:pt x="12618720" y="6051684"/>
                  <a:pt x="12618720" y="6199113"/>
                </a:cubicBezTo>
                <a:lnTo>
                  <a:pt x="12618720" y="7312096"/>
                </a:lnTo>
                <a:cubicBezTo>
                  <a:pt x="12618720" y="7459525"/>
                  <a:pt x="12738234" y="7579039"/>
                  <a:pt x="12885663" y="7579039"/>
                </a:cubicBezTo>
                <a:lnTo>
                  <a:pt x="13953404" y="7579039"/>
                </a:lnTo>
                <a:cubicBezTo>
                  <a:pt x="14100833" y="7579039"/>
                  <a:pt x="14220347" y="7459525"/>
                  <a:pt x="14220347" y="7312096"/>
                </a:cubicBezTo>
                <a:lnTo>
                  <a:pt x="14220347" y="6199113"/>
                </a:lnTo>
                <a:cubicBezTo>
                  <a:pt x="14220347" y="6051684"/>
                  <a:pt x="14100833" y="5932170"/>
                  <a:pt x="13953404" y="593217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880" y="4152897"/>
            <a:ext cx="5814231" cy="353605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078" y="67062"/>
            <a:ext cx="5661884" cy="199407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3216" y="2205796"/>
            <a:ext cx="5715947" cy="181539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663" y="173831"/>
            <a:ext cx="5000625" cy="736282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직사각형 23"/>
          <p:cNvSpPr/>
          <p:nvPr/>
        </p:nvSpPr>
        <p:spPr>
          <a:xfrm>
            <a:off x="7404418" y="1497991"/>
            <a:ext cx="2717161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7280470" y="3055437"/>
            <a:ext cx="2717161" cy="386050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8669801" y="5979169"/>
            <a:ext cx="2717161" cy="682887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24" idx="1"/>
          </p:cNvCxnSpPr>
          <p:nvPr/>
        </p:nvCxnSpPr>
        <p:spPr>
          <a:xfrm flipH="1">
            <a:off x="3219450" y="1691016"/>
            <a:ext cx="4184968" cy="203610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6" idx="1"/>
          </p:cNvCxnSpPr>
          <p:nvPr/>
        </p:nvCxnSpPr>
        <p:spPr>
          <a:xfrm flipH="1">
            <a:off x="3408218" y="3248462"/>
            <a:ext cx="3872252" cy="137103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99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8448926 w 14630400"/>
              <a:gd name="connsiteY0" fmla="*/ 2324504 h 8229600"/>
              <a:gd name="connsiteX1" fmla="*/ 8075221 w 14630400"/>
              <a:gd name="connsiteY1" fmla="*/ 2698209 h 8229600"/>
              <a:gd name="connsiteX2" fmla="*/ 8075221 w 14630400"/>
              <a:gd name="connsiteY2" fmla="*/ 7284395 h 8229600"/>
              <a:gd name="connsiteX3" fmla="*/ 8448926 w 14630400"/>
              <a:gd name="connsiteY3" fmla="*/ 7658100 h 8229600"/>
              <a:gd name="connsiteX4" fmla="*/ 9943700 w 14630400"/>
              <a:gd name="connsiteY4" fmla="*/ 7658100 h 8229600"/>
              <a:gd name="connsiteX5" fmla="*/ 10317405 w 14630400"/>
              <a:gd name="connsiteY5" fmla="*/ 7284395 h 8229600"/>
              <a:gd name="connsiteX6" fmla="*/ 10317405 w 14630400"/>
              <a:gd name="connsiteY6" fmla="*/ 2698209 h 8229600"/>
              <a:gd name="connsiteX7" fmla="*/ 9943700 w 14630400"/>
              <a:gd name="connsiteY7" fmla="*/ 2324504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448926" y="2324504"/>
                </a:moveTo>
                <a:cubicBezTo>
                  <a:pt x="8242534" y="2324504"/>
                  <a:pt x="8075221" y="2491817"/>
                  <a:pt x="8075221" y="2698209"/>
                </a:cubicBezTo>
                <a:lnTo>
                  <a:pt x="8075221" y="7284395"/>
                </a:lnTo>
                <a:cubicBezTo>
                  <a:pt x="8075221" y="7490787"/>
                  <a:pt x="8242534" y="7658100"/>
                  <a:pt x="8448926" y="7658100"/>
                </a:cubicBezTo>
                <a:lnTo>
                  <a:pt x="9943700" y="7658100"/>
                </a:lnTo>
                <a:cubicBezTo>
                  <a:pt x="10150092" y="7658100"/>
                  <a:pt x="10317405" y="7490787"/>
                  <a:pt x="10317405" y="7284395"/>
                </a:cubicBezTo>
                <a:lnTo>
                  <a:pt x="10317405" y="2698209"/>
                </a:lnTo>
                <a:cubicBezTo>
                  <a:pt x="10317405" y="2491817"/>
                  <a:pt x="10150092" y="2324504"/>
                  <a:pt x="9943700" y="2324504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213328"/>
            <a:ext cx="9109091" cy="245678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821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01202"/>
            <a:ext cx="9968540" cy="52350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75610" y="1413508"/>
            <a:ext cx="2433437" cy="400585"/>
          </a:xfrm>
          <a:prstGeom prst="rect">
            <a:avLst/>
          </a:prstGeom>
          <a:solidFill>
            <a:schemeClr val="accent2">
              <a:alpha val="0"/>
            </a:schemeClr>
          </a:solidFill>
          <a:ln w="349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2383" y="3007122"/>
            <a:ext cx="5900972" cy="2216348"/>
          </a:xfrm>
          <a:prstGeom prst="rect">
            <a:avLst/>
          </a:prstGeom>
          <a:solidFill>
            <a:schemeClr val="accent2">
              <a:alpha val="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264662" y="5770168"/>
            <a:ext cx="1187447" cy="758999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8939" y="6176617"/>
            <a:ext cx="1744863" cy="706922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-1" y="-1"/>
            <a:ext cx="14630400" cy="8229600"/>
          </a:xfrm>
          <a:custGeom>
            <a:avLst/>
            <a:gdLst>
              <a:gd name="connsiteX0" fmla="*/ 12927018 w 14630400"/>
              <a:gd name="connsiteY0" fmla="*/ 2743200 h 8229600"/>
              <a:gd name="connsiteX1" fmla="*/ 12641580 w 14630400"/>
              <a:gd name="connsiteY1" fmla="*/ 3028638 h 8229600"/>
              <a:gd name="connsiteX2" fmla="*/ 12641580 w 14630400"/>
              <a:gd name="connsiteY2" fmla="*/ 4343400 h 8229600"/>
              <a:gd name="connsiteX3" fmla="*/ 9241160 w 14630400"/>
              <a:gd name="connsiteY3" fmla="*/ 4343400 h 8229600"/>
              <a:gd name="connsiteX4" fmla="*/ 8983980 w 14630400"/>
              <a:gd name="connsiteY4" fmla="*/ 4600580 h 8229600"/>
              <a:gd name="connsiteX5" fmla="*/ 8983980 w 14630400"/>
              <a:gd name="connsiteY5" fmla="*/ 5629270 h 8229600"/>
              <a:gd name="connsiteX6" fmla="*/ 9241160 w 14630400"/>
              <a:gd name="connsiteY6" fmla="*/ 5886450 h 8229600"/>
              <a:gd name="connsiteX7" fmla="*/ 12641580 w 14630400"/>
              <a:gd name="connsiteY7" fmla="*/ 5886450 h 8229600"/>
              <a:gd name="connsiteX8" fmla="*/ 12641580 w 14630400"/>
              <a:gd name="connsiteY8" fmla="*/ 7185497 h 8229600"/>
              <a:gd name="connsiteX9" fmla="*/ 12927018 w 14630400"/>
              <a:gd name="connsiteY9" fmla="*/ 7470935 h 8229600"/>
              <a:gd name="connsiteX10" fmla="*/ 14068737 w 14630400"/>
              <a:gd name="connsiteY10" fmla="*/ 7470935 h 8229600"/>
              <a:gd name="connsiteX11" fmla="*/ 14354175 w 14630400"/>
              <a:gd name="connsiteY11" fmla="*/ 7185497 h 8229600"/>
              <a:gd name="connsiteX12" fmla="*/ 14354175 w 14630400"/>
              <a:gd name="connsiteY12" fmla="*/ 5629270 h 8229600"/>
              <a:gd name="connsiteX13" fmla="*/ 14354175 w 14630400"/>
              <a:gd name="connsiteY13" fmla="*/ 4600580 h 8229600"/>
              <a:gd name="connsiteX14" fmla="*/ 14354175 w 14630400"/>
              <a:gd name="connsiteY14" fmla="*/ 3028638 h 8229600"/>
              <a:gd name="connsiteX15" fmla="*/ 14068737 w 14630400"/>
              <a:gd name="connsiteY15" fmla="*/ 2743200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12927018" y="2743200"/>
                </a:moveTo>
                <a:cubicBezTo>
                  <a:pt x="12769375" y="2743200"/>
                  <a:pt x="12641580" y="2870995"/>
                  <a:pt x="12641580" y="3028638"/>
                </a:cubicBezTo>
                <a:lnTo>
                  <a:pt x="12641580" y="4343400"/>
                </a:lnTo>
                <a:lnTo>
                  <a:pt x="9241160" y="4343400"/>
                </a:lnTo>
                <a:cubicBezTo>
                  <a:pt x="9099123" y="4343400"/>
                  <a:pt x="8983980" y="4458543"/>
                  <a:pt x="8983980" y="4600580"/>
                </a:cubicBezTo>
                <a:lnTo>
                  <a:pt x="8983980" y="5629270"/>
                </a:lnTo>
                <a:cubicBezTo>
                  <a:pt x="8983980" y="5771307"/>
                  <a:pt x="9099123" y="5886450"/>
                  <a:pt x="9241160" y="5886450"/>
                </a:cubicBezTo>
                <a:lnTo>
                  <a:pt x="12641580" y="5886450"/>
                </a:lnTo>
                <a:lnTo>
                  <a:pt x="12641580" y="7185497"/>
                </a:lnTo>
                <a:cubicBezTo>
                  <a:pt x="12641580" y="7343140"/>
                  <a:pt x="12769375" y="7470935"/>
                  <a:pt x="12927018" y="7470935"/>
                </a:cubicBezTo>
                <a:lnTo>
                  <a:pt x="14068737" y="7470935"/>
                </a:lnTo>
                <a:cubicBezTo>
                  <a:pt x="14226380" y="7470935"/>
                  <a:pt x="14354175" y="7343140"/>
                  <a:pt x="14354175" y="7185497"/>
                </a:cubicBezTo>
                <a:lnTo>
                  <a:pt x="14354175" y="5629270"/>
                </a:lnTo>
                <a:lnTo>
                  <a:pt x="14354175" y="4600580"/>
                </a:lnTo>
                <a:lnTo>
                  <a:pt x="14354175" y="3028638"/>
                </a:lnTo>
                <a:cubicBezTo>
                  <a:pt x="14354175" y="2870995"/>
                  <a:pt x="14226380" y="2743200"/>
                  <a:pt x="14068737" y="274320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843" y="5348812"/>
            <a:ext cx="7915921" cy="281400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843" y="56293"/>
            <a:ext cx="7938779" cy="529251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35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730956" y="4988107"/>
            <a:ext cx="2175009" cy="2527373"/>
            <a:chOff x="0" y="0"/>
            <a:chExt cx="3869376" cy="67736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869376" cy="677369"/>
            </a:xfrm>
            <a:custGeom>
              <a:avLst/>
              <a:gdLst/>
              <a:ahLst/>
              <a:cxnLst/>
              <a:rect l="l" t="t" r="r" b="b"/>
              <a:pathLst>
                <a:path w="3869376" h="677369">
                  <a:moveTo>
                    <a:pt x="14611" y="0"/>
                  </a:moveTo>
                  <a:lnTo>
                    <a:pt x="3854765" y="0"/>
                  </a:lnTo>
                  <a:cubicBezTo>
                    <a:pt x="3858640" y="0"/>
                    <a:pt x="3862357" y="1539"/>
                    <a:pt x="3865097" y="4279"/>
                  </a:cubicBezTo>
                  <a:cubicBezTo>
                    <a:pt x="3867837" y="7020"/>
                    <a:pt x="3869376" y="10736"/>
                    <a:pt x="3869376" y="14611"/>
                  </a:cubicBezTo>
                  <a:lnTo>
                    <a:pt x="3869376" y="662758"/>
                  </a:lnTo>
                  <a:cubicBezTo>
                    <a:pt x="3869376" y="670827"/>
                    <a:pt x="3862835" y="677369"/>
                    <a:pt x="3854765" y="677369"/>
                  </a:cubicBezTo>
                  <a:lnTo>
                    <a:pt x="14611" y="677369"/>
                  </a:lnTo>
                  <a:cubicBezTo>
                    <a:pt x="10736" y="677369"/>
                    <a:pt x="7020" y="675830"/>
                    <a:pt x="4279" y="673089"/>
                  </a:cubicBezTo>
                  <a:cubicBezTo>
                    <a:pt x="1539" y="670349"/>
                    <a:pt x="0" y="666633"/>
                    <a:pt x="0" y="662758"/>
                  </a:cubicBezTo>
                  <a:lnTo>
                    <a:pt x="0" y="14611"/>
                  </a:lnTo>
                  <a:cubicBezTo>
                    <a:pt x="0" y="6542"/>
                    <a:pt x="6542" y="0"/>
                    <a:pt x="14611" y="0"/>
                  </a:cubicBezTo>
                  <a:close/>
                </a:path>
              </a:pathLst>
            </a:custGeom>
            <a:solidFill>
              <a:srgbClr val="00AC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3869376" cy="686894"/>
            </a:xfrm>
            <a:prstGeom prst="rect">
              <a:avLst/>
            </a:prstGeom>
          </p:spPr>
          <p:txBody>
            <a:bodyPr lIns="40640" tIns="40640" rIns="40640" bIns="40640" rtlCol="0" anchor="ctr"/>
            <a:lstStyle/>
            <a:p>
              <a:pPr algn="ctr">
                <a:lnSpc>
                  <a:spcPts val="1942"/>
                </a:lnSpc>
              </a:pPr>
              <a:endParaRPr sz="1440"/>
            </a:p>
          </p:txBody>
        </p:sp>
      </p:grpSp>
      <p:sp>
        <p:nvSpPr>
          <p:cNvPr id="43" name="Freeform 12"/>
          <p:cNvSpPr/>
          <p:nvPr/>
        </p:nvSpPr>
        <p:spPr>
          <a:xfrm>
            <a:off x="3510922" y="4988107"/>
            <a:ext cx="2175009" cy="2527373"/>
          </a:xfrm>
          <a:custGeom>
            <a:avLst/>
            <a:gdLst/>
            <a:ahLst/>
            <a:cxnLst/>
            <a:rect l="l" t="t" r="r" b="b"/>
            <a:pathLst>
              <a:path w="3869376" h="677369">
                <a:moveTo>
                  <a:pt x="14611" y="0"/>
                </a:moveTo>
                <a:lnTo>
                  <a:pt x="3854765" y="0"/>
                </a:lnTo>
                <a:cubicBezTo>
                  <a:pt x="3858640" y="0"/>
                  <a:pt x="3862357" y="1539"/>
                  <a:pt x="3865097" y="4279"/>
                </a:cubicBezTo>
                <a:cubicBezTo>
                  <a:pt x="3867837" y="7020"/>
                  <a:pt x="3869376" y="10736"/>
                  <a:pt x="3869376" y="14611"/>
                </a:cubicBezTo>
                <a:lnTo>
                  <a:pt x="3869376" y="662758"/>
                </a:lnTo>
                <a:cubicBezTo>
                  <a:pt x="3869376" y="670827"/>
                  <a:pt x="3862835" y="677369"/>
                  <a:pt x="3854765" y="677369"/>
                </a:cubicBezTo>
                <a:lnTo>
                  <a:pt x="14611" y="677369"/>
                </a:lnTo>
                <a:cubicBezTo>
                  <a:pt x="10736" y="677369"/>
                  <a:pt x="7020" y="675830"/>
                  <a:pt x="4279" y="673089"/>
                </a:cubicBezTo>
                <a:cubicBezTo>
                  <a:pt x="1539" y="670349"/>
                  <a:pt x="0" y="666633"/>
                  <a:pt x="0" y="662758"/>
                </a:cubicBezTo>
                <a:lnTo>
                  <a:pt x="0" y="14611"/>
                </a:lnTo>
                <a:cubicBezTo>
                  <a:pt x="0" y="6542"/>
                  <a:pt x="6542" y="0"/>
                  <a:pt x="14611" y="0"/>
                </a:cubicBezTo>
                <a:close/>
              </a:path>
            </a:pathLst>
          </a:custGeom>
          <a:solidFill>
            <a:srgbClr val="00ACFF"/>
          </a:solidFill>
        </p:spPr>
      </p:sp>
      <p:sp>
        <p:nvSpPr>
          <p:cNvPr id="44" name="Freeform 12"/>
          <p:cNvSpPr/>
          <p:nvPr/>
        </p:nvSpPr>
        <p:spPr>
          <a:xfrm>
            <a:off x="6290888" y="4988107"/>
            <a:ext cx="2175009" cy="2527373"/>
          </a:xfrm>
          <a:custGeom>
            <a:avLst/>
            <a:gdLst/>
            <a:ahLst/>
            <a:cxnLst/>
            <a:rect l="l" t="t" r="r" b="b"/>
            <a:pathLst>
              <a:path w="3869376" h="677369">
                <a:moveTo>
                  <a:pt x="14611" y="0"/>
                </a:moveTo>
                <a:lnTo>
                  <a:pt x="3854765" y="0"/>
                </a:lnTo>
                <a:cubicBezTo>
                  <a:pt x="3858640" y="0"/>
                  <a:pt x="3862357" y="1539"/>
                  <a:pt x="3865097" y="4279"/>
                </a:cubicBezTo>
                <a:cubicBezTo>
                  <a:pt x="3867837" y="7020"/>
                  <a:pt x="3869376" y="10736"/>
                  <a:pt x="3869376" y="14611"/>
                </a:cubicBezTo>
                <a:lnTo>
                  <a:pt x="3869376" y="662758"/>
                </a:lnTo>
                <a:cubicBezTo>
                  <a:pt x="3869376" y="670827"/>
                  <a:pt x="3862835" y="677369"/>
                  <a:pt x="3854765" y="677369"/>
                </a:cubicBezTo>
                <a:lnTo>
                  <a:pt x="14611" y="677369"/>
                </a:lnTo>
                <a:cubicBezTo>
                  <a:pt x="10736" y="677369"/>
                  <a:pt x="7020" y="675830"/>
                  <a:pt x="4279" y="673089"/>
                </a:cubicBezTo>
                <a:cubicBezTo>
                  <a:pt x="1539" y="670349"/>
                  <a:pt x="0" y="666633"/>
                  <a:pt x="0" y="662758"/>
                </a:cubicBezTo>
                <a:lnTo>
                  <a:pt x="0" y="14611"/>
                </a:lnTo>
                <a:cubicBezTo>
                  <a:pt x="0" y="6542"/>
                  <a:pt x="6542" y="0"/>
                  <a:pt x="14611" y="0"/>
                </a:cubicBezTo>
                <a:close/>
              </a:path>
            </a:pathLst>
          </a:custGeom>
          <a:solidFill>
            <a:srgbClr val="00ACFF"/>
          </a:solidFill>
        </p:spPr>
      </p:sp>
      <p:sp>
        <p:nvSpPr>
          <p:cNvPr id="45" name="Freeform 12"/>
          <p:cNvSpPr/>
          <p:nvPr/>
        </p:nvSpPr>
        <p:spPr>
          <a:xfrm>
            <a:off x="9070854" y="4988107"/>
            <a:ext cx="2175009" cy="2527373"/>
          </a:xfrm>
          <a:custGeom>
            <a:avLst/>
            <a:gdLst/>
            <a:ahLst/>
            <a:cxnLst/>
            <a:rect l="l" t="t" r="r" b="b"/>
            <a:pathLst>
              <a:path w="3869376" h="677369">
                <a:moveTo>
                  <a:pt x="14611" y="0"/>
                </a:moveTo>
                <a:lnTo>
                  <a:pt x="3854765" y="0"/>
                </a:lnTo>
                <a:cubicBezTo>
                  <a:pt x="3858640" y="0"/>
                  <a:pt x="3862357" y="1539"/>
                  <a:pt x="3865097" y="4279"/>
                </a:cubicBezTo>
                <a:cubicBezTo>
                  <a:pt x="3867837" y="7020"/>
                  <a:pt x="3869376" y="10736"/>
                  <a:pt x="3869376" y="14611"/>
                </a:cubicBezTo>
                <a:lnTo>
                  <a:pt x="3869376" y="662758"/>
                </a:lnTo>
                <a:cubicBezTo>
                  <a:pt x="3869376" y="670827"/>
                  <a:pt x="3862835" y="677369"/>
                  <a:pt x="3854765" y="677369"/>
                </a:cubicBezTo>
                <a:lnTo>
                  <a:pt x="14611" y="677369"/>
                </a:lnTo>
                <a:cubicBezTo>
                  <a:pt x="10736" y="677369"/>
                  <a:pt x="7020" y="675830"/>
                  <a:pt x="4279" y="673089"/>
                </a:cubicBezTo>
                <a:cubicBezTo>
                  <a:pt x="1539" y="670349"/>
                  <a:pt x="0" y="666633"/>
                  <a:pt x="0" y="662758"/>
                </a:cubicBezTo>
                <a:lnTo>
                  <a:pt x="0" y="14611"/>
                </a:lnTo>
                <a:cubicBezTo>
                  <a:pt x="0" y="6542"/>
                  <a:pt x="6542" y="0"/>
                  <a:pt x="14611" y="0"/>
                </a:cubicBezTo>
                <a:close/>
              </a:path>
            </a:pathLst>
          </a:custGeom>
          <a:solidFill>
            <a:srgbClr val="00ACFF"/>
          </a:solidFill>
        </p:spPr>
      </p:sp>
      <p:sp>
        <p:nvSpPr>
          <p:cNvPr id="46" name="Freeform 12"/>
          <p:cNvSpPr/>
          <p:nvPr/>
        </p:nvSpPr>
        <p:spPr>
          <a:xfrm>
            <a:off x="11850821" y="4988107"/>
            <a:ext cx="2175009" cy="2527373"/>
          </a:xfrm>
          <a:custGeom>
            <a:avLst/>
            <a:gdLst/>
            <a:ahLst/>
            <a:cxnLst/>
            <a:rect l="l" t="t" r="r" b="b"/>
            <a:pathLst>
              <a:path w="3869376" h="677369">
                <a:moveTo>
                  <a:pt x="14611" y="0"/>
                </a:moveTo>
                <a:lnTo>
                  <a:pt x="3854765" y="0"/>
                </a:lnTo>
                <a:cubicBezTo>
                  <a:pt x="3858640" y="0"/>
                  <a:pt x="3862357" y="1539"/>
                  <a:pt x="3865097" y="4279"/>
                </a:cubicBezTo>
                <a:cubicBezTo>
                  <a:pt x="3867837" y="7020"/>
                  <a:pt x="3869376" y="10736"/>
                  <a:pt x="3869376" y="14611"/>
                </a:cubicBezTo>
                <a:lnTo>
                  <a:pt x="3869376" y="662758"/>
                </a:lnTo>
                <a:cubicBezTo>
                  <a:pt x="3869376" y="670827"/>
                  <a:pt x="3862835" y="677369"/>
                  <a:pt x="3854765" y="677369"/>
                </a:cubicBezTo>
                <a:lnTo>
                  <a:pt x="14611" y="677369"/>
                </a:lnTo>
                <a:cubicBezTo>
                  <a:pt x="10736" y="677369"/>
                  <a:pt x="7020" y="675830"/>
                  <a:pt x="4279" y="673089"/>
                </a:cubicBezTo>
                <a:cubicBezTo>
                  <a:pt x="1539" y="670349"/>
                  <a:pt x="0" y="666633"/>
                  <a:pt x="0" y="662758"/>
                </a:cubicBezTo>
                <a:lnTo>
                  <a:pt x="0" y="14611"/>
                </a:lnTo>
                <a:cubicBezTo>
                  <a:pt x="0" y="6542"/>
                  <a:pt x="6542" y="0"/>
                  <a:pt x="14611" y="0"/>
                </a:cubicBezTo>
                <a:close/>
              </a:path>
            </a:pathLst>
          </a:custGeom>
          <a:solidFill>
            <a:srgbClr val="00ACFF"/>
          </a:solidFill>
        </p:spPr>
      </p:sp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032937" y="1385267"/>
            <a:ext cx="311761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ko-KR" alt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팀소개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36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79425" y="5538766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기초 인프라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70155" y="5649907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8" name="직사각형 47"/>
          <p:cNvSpPr/>
          <p:nvPr/>
        </p:nvSpPr>
        <p:spPr>
          <a:xfrm>
            <a:off x="730956" y="2107327"/>
            <a:ext cx="2175009" cy="29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3510922" y="2107327"/>
            <a:ext cx="2175009" cy="29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90888" y="2107327"/>
            <a:ext cx="2175009" cy="29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9070854" y="2107327"/>
            <a:ext cx="2175009" cy="29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1850820" y="2107327"/>
            <a:ext cx="2175009" cy="2914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28"/>
          <p:cNvSpPr txBox="1"/>
          <p:nvPr/>
        </p:nvSpPr>
        <p:spPr>
          <a:xfrm>
            <a:off x="835099" y="5157369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21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정성목</a:t>
            </a:r>
            <a:endParaRPr lang="en-US" sz="21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3623452" y="4591286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altLang="ko-KR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	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3625322" y="5157369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21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김덕호</a:t>
            </a:r>
            <a:endParaRPr lang="en-US" sz="21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TextBox 28"/>
          <p:cNvSpPr txBox="1"/>
          <p:nvPr/>
        </p:nvSpPr>
        <p:spPr>
          <a:xfrm>
            <a:off x="9205768" y="5123572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21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최철민</a:t>
            </a:r>
            <a:endParaRPr lang="en-US" sz="21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7" name="TextBox 28"/>
          <p:cNvSpPr txBox="1"/>
          <p:nvPr/>
        </p:nvSpPr>
        <p:spPr>
          <a:xfrm>
            <a:off x="11995991" y="5123572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21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이태현</a:t>
            </a:r>
            <a:endParaRPr lang="en-US" sz="21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8" name="TextBox 28"/>
          <p:cNvSpPr txBox="1"/>
          <p:nvPr/>
        </p:nvSpPr>
        <p:spPr>
          <a:xfrm>
            <a:off x="6415545" y="5123572"/>
            <a:ext cx="24236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21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권성욱</a:t>
            </a:r>
            <a:endParaRPr lang="en-US" sz="21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9" name="Freeform 17"/>
          <p:cNvSpPr/>
          <p:nvPr/>
        </p:nvSpPr>
        <p:spPr>
          <a:xfrm>
            <a:off x="870155" y="6155096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0" name="Freeform 17"/>
          <p:cNvSpPr/>
          <p:nvPr/>
        </p:nvSpPr>
        <p:spPr>
          <a:xfrm>
            <a:off x="870155" y="6660285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1" name="Freeform 17"/>
          <p:cNvSpPr/>
          <p:nvPr/>
        </p:nvSpPr>
        <p:spPr>
          <a:xfrm>
            <a:off x="870155" y="716547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2" name="Freeform 17"/>
          <p:cNvSpPr/>
          <p:nvPr/>
        </p:nvSpPr>
        <p:spPr>
          <a:xfrm>
            <a:off x="3634937" y="567802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3" name="Freeform 17"/>
          <p:cNvSpPr/>
          <p:nvPr/>
        </p:nvSpPr>
        <p:spPr>
          <a:xfrm>
            <a:off x="3634937" y="618320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17"/>
          <p:cNvSpPr/>
          <p:nvPr/>
        </p:nvSpPr>
        <p:spPr>
          <a:xfrm>
            <a:off x="3634937" y="6688398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6" name="Freeform 17"/>
          <p:cNvSpPr/>
          <p:nvPr/>
        </p:nvSpPr>
        <p:spPr>
          <a:xfrm>
            <a:off x="6425646" y="561395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7" name="Freeform 17"/>
          <p:cNvSpPr/>
          <p:nvPr/>
        </p:nvSpPr>
        <p:spPr>
          <a:xfrm>
            <a:off x="6425646" y="6119143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8" name="Freeform 17"/>
          <p:cNvSpPr/>
          <p:nvPr/>
        </p:nvSpPr>
        <p:spPr>
          <a:xfrm>
            <a:off x="6425646" y="6624332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17"/>
          <p:cNvSpPr/>
          <p:nvPr/>
        </p:nvSpPr>
        <p:spPr>
          <a:xfrm>
            <a:off x="9197089" y="5601886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1" name="Freeform 17"/>
          <p:cNvSpPr/>
          <p:nvPr/>
        </p:nvSpPr>
        <p:spPr>
          <a:xfrm>
            <a:off x="9197089" y="6107075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4" name="Freeform 17"/>
          <p:cNvSpPr/>
          <p:nvPr/>
        </p:nvSpPr>
        <p:spPr>
          <a:xfrm>
            <a:off x="11981317" y="5601886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5" name="Freeform 17"/>
          <p:cNvSpPr/>
          <p:nvPr/>
        </p:nvSpPr>
        <p:spPr>
          <a:xfrm>
            <a:off x="11981317" y="6107075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6" name="Freeform 17"/>
          <p:cNvSpPr/>
          <p:nvPr/>
        </p:nvSpPr>
        <p:spPr>
          <a:xfrm>
            <a:off x="11981317" y="661226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7" name="Freeform 17"/>
          <p:cNvSpPr/>
          <p:nvPr/>
        </p:nvSpPr>
        <p:spPr>
          <a:xfrm>
            <a:off x="11981317" y="7117453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8" name="TextBox 28"/>
          <p:cNvSpPr txBox="1"/>
          <p:nvPr/>
        </p:nvSpPr>
        <p:spPr>
          <a:xfrm>
            <a:off x="1179425" y="6064016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9" name="TextBox 28"/>
          <p:cNvSpPr txBox="1"/>
          <p:nvPr/>
        </p:nvSpPr>
        <p:spPr>
          <a:xfrm>
            <a:off x="1179425" y="6572641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0" name="TextBox 28"/>
          <p:cNvSpPr txBox="1"/>
          <p:nvPr/>
        </p:nvSpPr>
        <p:spPr>
          <a:xfrm>
            <a:off x="1179425" y="7064641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1" name="TextBox 28"/>
          <p:cNvSpPr txBox="1"/>
          <p:nvPr/>
        </p:nvSpPr>
        <p:spPr>
          <a:xfrm>
            <a:off x="3980690" y="5574475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2" name="TextBox 28"/>
          <p:cNvSpPr txBox="1"/>
          <p:nvPr/>
        </p:nvSpPr>
        <p:spPr>
          <a:xfrm>
            <a:off x="3980690" y="6093686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3" name="TextBox 28"/>
          <p:cNvSpPr txBox="1"/>
          <p:nvPr/>
        </p:nvSpPr>
        <p:spPr>
          <a:xfrm>
            <a:off x="3980690" y="6612264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4" name="TextBox 28"/>
          <p:cNvSpPr txBox="1"/>
          <p:nvPr/>
        </p:nvSpPr>
        <p:spPr>
          <a:xfrm>
            <a:off x="6766833" y="55626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5" name="TextBox 28"/>
          <p:cNvSpPr txBox="1"/>
          <p:nvPr/>
        </p:nvSpPr>
        <p:spPr>
          <a:xfrm>
            <a:off x="6766833" y="6040977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6" name="TextBox 28"/>
          <p:cNvSpPr txBox="1"/>
          <p:nvPr/>
        </p:nvSpPr>
        <p:spPr>
          <a:xfrm>
            <a:off x="6766833" y="6547430"/>
            <a:ext cx="2423690" cy="795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7" name="TextBox 28"/>
          <p:cNvSpPr txBox="1"/>
          <p:nvPr/>
        </p:nvSpPr>
        <p:spPr>
          <a:xfrm>
            <a:off x="9545722" y="5500124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세션 매니저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8" name="TextBox 28"/>
          <p:cNvSpPr txBox="1"/>
          <p:nvPr/>
        </p:nvSpPr>
        <p:spPr>
          <a:xfrm>
            <a:off x="9545722" y="603097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Waf</a:t>
            </a: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89" name="TextBox 28"/>
          <p:cNvSpPr txBox="1"/>
          <p:nvPr/>
        </p:nvSpPr>
        <p:spPr>
          <a:xfrm>
            <a:off x="12318081" y="5546315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0" name="TextBox 28"/>
          <p:cNvSpPr txBox="1"/>
          <p:nvPr/>
        </p:nvSpPr>
        <p:spPr>
          <a:xfrm>
            <a:off x="12318081" y="6065317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백엔드</a:t>
            </a:r>
            <a:r>
              <a:rPr lang="ko-KR" alt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1" name="TextBox 28"/>
          <p:cNvSpPr txBox="1"/>
          <p:nvPr/>
        </p:nvSpPr>
        <p:spPr>
          <a:xfrm>
            <a:off x="12318081" y="6533424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92" name="TextBox 28"/>
          <p:cNvSpPr txBox="1"/>
          <p:nvPr/>
        </p:nvSpPr>
        <p:spPr>
          <a:xfrm>
            <a:off x="12318081" y="7019111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FFFF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rgbClr val="FFFF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81" y="2080051"/>
            <a:ext cx="2177560" cy="29418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518" y="2103455"/>
            <a:ext cx="2189748" cy="2888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3451" y="2080052"/>
            <a:ext cx="2164977" cy="2916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659" y="2097690"/>
            <a:ext cx="2170027" cy="29242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307" y="2107328"/>
            <a:ext cx="2138317" cy="2931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248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로그인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01202"/>
            <a:ext cx="9968540" cy="5235012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2927018 w 14630400"/>
              <a:gd name="connsiteY0" fmla="*/ 2743200 h 8229600"/>
              <a:gd name="connsiteX1" fmla="*/ 12641580 w 14630400"/>
              <a:gd name="connsiteY1" fmla="*/ 3028638 h 8229600"/>
              <a:gd name="connsiteX2" fmla="*/ 12641580 w 14630400"/>
              <a:gd name="connsiteY2" fmla="*/ 4343400 h 8229600"/>
              <a:gd name="connsiteX3" fmla="*/ 9241160 w 14630400"/>
              <a:gd name="connsiteY3" fmla="*/ 4343400 h 8229600"/>
              <a:gd name="connsiteX4" fmla="*/ 8983980 w 14630400"/>
              <a:gd name="connsiteY4" fmla="*/ 4600580 h 8229600"/>
              <a:gd name="connsiteX5" fmla="*/ 8983980 w 14630400"/>
              <a:gd name="connsiteY5" fmla="*/ 5629270 h 8229600"/>
              <a:gd name="connsiteX6" fmla="*/ 9241160 w 14630400"/>
              <a:gd name="connsiteY6" fmla="*/ 5886450 h 8229600"/>
              <a:gd name="connsiteX7" fmla="*/ 12641580 w 14630400"/>
              <a:gd name="connsiteY7" fmla="*/ 5886450 h 8229600"/>
              <a:gd name="connsiteX8" fmla="*/ 12641580 w 14630400"/>
              <a:gd name="connsiteY8" fmla="*/ 7185497 h 8229600"/>
              <a:gd name="connsiteX9" fmla="*/ 12927018 w 14630400"/>
              <a:gd name="connsiteY9" fmla="*/ 7470935 h 8229600"/>
              <a:gd name="connsiteX10" fmla="*/ 14068737 w 14630400"/>
              <a:gd name="connsiteY10" fmla="*/ 7470935 h 8229600"/>
              <a:gd name="connsiteX11" fmla="*/ 14354175 w 14630400"/>
              <a:gd name="connsiteY11" fmla="*/ 7185497 h 8229600"/>
              <a:gd name="connsiteX12" fmla="*/ 14354175 w 14630400"/>
              <a:gd name="connsiteY12" fmla="*/ 5629270 h 8229600"/>
              <a:gd name="connsiteX13" fmla="*/ 14354175 w 14630400"/>
              <a:gd name="connsiteY13" fmla="*/ 4600580 h 8229600"/>
              <a:gd name="connsiteX14" fmla="*/ 14354175 w 14630400"/>
              <a:gd name="connsiteY14" fmla="*/ 3028638 h 8229600"/>
              <a:gd name="connsiteX15" fmla="*/ 14068737 w 14630400"/>
              <a:gd name="connsiteY15" fmla="*/ 2743200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12927018" y="2743200"/>
                </a:moveTo>
                <a:cubicBezTo>
                  <a:pt x="12769375" y="2743200"/>
                  <a:pt x="12641580" y="2870995"/>
                  <a:pt x="12641580" y="3028638"/>
                </a:cubicBezTo>
                <a:lnTo>
                  <a:pt x="12641580" y="4343400"/>
                </a:lnTo>
                <a:lnTo>
                  <a:pt x="9241160" y="4343400"/>
                </a:lnTo>
                <a:cubicBezTo>
                  <a:pt x="9099123" y="4343400"/>
                  <a:pt x="8983980" y="4458543"/>
                  <a:pt x="8983980" y="4600580"/>
                </a:cubicBezTo>
                <a:lnTo>
                  <a:pt x="8983980" y="5629270"/>
                </a:lnTo>
                <a:cubicBezTo>
                  <a:pt x="8983980" y="5771307"/>
                  <a:pt x="9099123" y="5886450"/>
                  <a:pt x="9241160" y="5886450"/>
                </a:cubicBezTo>
                <a:lnTo>
                  <a:pt x="12641580" y="5886450"/>
                </a:lnTo>
                <a:lnTo>
                  <a:pt x="12641580" y="7185497"/>
                </a:lnTo>
                <a:cubicBezTo>
                  <a:pt x="12641580" y="7343140"/>
                  <a:pt x="12769375" y="7470935"/>
                  <a:pt x="12927018" y="7470935"/>
                </a:cubicBezTo>
                <a:lnTo>
                  <a:pt x="14068737" y="7470935"/>
                </a:lnTo>
                <a:cubicBezTo>
                  <a:pt x="14226380" y="7470935"/>
                  <a:pt x="14354175" y="7343140"/>
                  <a:pt x="14354175" y="7185497"/>
                </a:cubicBezTo>
                <a:lnTo>
                  <a:pt x="14354175" y="5629270"/>
                </a:lnTo>
                <a:lnTo>
                  <a:pt x="14354175" y="4600580"/>
                </a:lnTo>
                <a:lnTo>
                  <a:pt x="14354175" y="3028638"/>
                </a:lnTo>
                <a:cubicBezTo>
                  <a:pt x="14354175" y="2870995"/>
                  <a:pt x="14226380" y="2743200"/>
                  <a:pt x="14068737" y="274320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05" y="2376485"/>
            <a:ext cx="7831216" cy="441102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878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로그인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01202"/>
            <a:ext cx="9968540" cy="5235012"/>
          </a:xfrm>
          <a:prstGeom prst="rect">
            <a:avLst/>
          </a:prstGeom>
        </p:spPr>
      </p:pic>
      <p:sp>
        <p:nvSpPr>
          <p:cNvPr id="17" name="오른쪽 화살표 16"/>
          <p:cNvSpPr/>
          <p:nvPr/>
        </p:nvSpPr>
        <p:spPr>
          <a:xfrm>
            <a:off x="5824409" y="4314494"/>
            <a:ext cx="1773735" cy="5388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" y="0"/>
            <a:ext cx="14630399" cy="82296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367" y="5487505"/>
            <a:ext cx="4451723" cy="169968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9" y="1500925"/>
            <a:ext cx="3078590" cy="3460796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881" y="1591377"/>
            <a:ext cx="3316577" cy="326919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199" y="2907328"/>
            <a:ext cx="6785564" cy="283650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246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136" y="2301202"/>
            <a:ext cx="9968540" cy="5235012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-1" y="-1"/>
            <a:ext cx="14630400" cy="8229600"/>
          </a:xfrm>
          <a:custGeom>
            <a:avLst/>
            <a:gdLst>
              <a:gd name="connsiteX0" fmla="*/ 12927018 w 14630400"/>
              <a:gd name="connsiteY0" fmla="*/ 2743200 h 8229600"/>
              <a:gd name="connsiteX1" fmla="*/ 12641580 w 14630400"/>
              <a:gd name="connsiteY1" fmla="*/ 3028638 h 8229600"/>
              <a:gd name="connsiteX2" fmla="*/ 12641580 w 14630400"/>
              <a:gd name="connsiteY2" fmla="*/ 4343400 h 8229600"/>
              <a:gd name="connsiteX3" fmla="*/ 9241160 w 14630400"/>
              <a:gd name="connsiteY3" fmla="*/ 4343400 h 8229600"/>
              <a:gd name="connsiteX4" fmla="*/ 8983980 w 14630400"/>
              <a:gd name="connsiteY4" fmla="*/ 4600580 h 8229600"/>
              <a:gd name="connsiteX5" fmla="*/ 8983980 w 14630400"/>
              <a:gd name="connsiteY5" fmla="*/ 5629270 h 8229600"/>
              <a:gd name="connsiteX6" fmla="*/ 9241160 w 14630400"/>
              <a:gd name="connsiteY6" fmla="*/ 5886450 h 8229600"/>
              <a:gd name="connsiteX7" fmla="*/ 12641580 w 14630400"/>
              <a:gd name="connsiteY7" fmla="*/ 5886450 h 8229600"/>
              <a:gd name="connsiteX8" fmla="*/ 12641580 w 14630400"/>
              <a:gd name="connsiteY8" fmla="*/ 7185497 h 8229600"/>
              <a:gd name="connsiteX9" fmla="*/ 12927018 w 14630400"/>
              <a:gd name="connsiteY9" fmla="*/ 7470935 h 8229600"/>
              <a:gd name="connsiteX10" fmla="*/ 14068737 w 14630400"/>
              <a:gd name="connsiteY10" fmla="*/ 7470935 h 8229600"/>
              <a:gd name="connsiteX11" fmla="*/ 14354175 w 14630400"/>
              <a:gd name="connsiteY11" fmla="*/ 7185497 h 8229600"/>
              <a:gd name="connsiteX12" fmla="*/ 14354175 w 14630400"/>
              <a:gd name="connsiteY12" fmla="*/ 5629270 h 8229600"/>
              <a:gd name="connsiteX13" fmla="*/ 14354175 w 14630400"/>
              <a:gd name="connsiteY13" fmla="*/ 4600580 h 8229600"/>
              <a:gd name="connsiteX14" fmla="*/ 14354175 w 14630400"/>
              <a:gd name="connsiteY14" fmla="*/ 3028638 h 8229600"/>
              <a:gd name="connsiteX15" fmla="*/ 14068737 w 14630400"/>
              <a:gd name="connsiteY15" fmla="*/ 2743200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12927018" y="2743200"/>
                </a:moveTo>
                <a:cubicBezTo>
                  <a:pt x="12769375" y="2743200"/>
                  <a:pt x="12641580" y="2870995"/>
                  <a:pt x="12641580" y="3028638"/>
                </a:cubicBezTo>
                <a:lnTo>
                  <a:pt x="12641580" y="4343400"/>
                </a:lnTo>
                <a:lnTo>
                  <a:pt x="9241160" y="4343400"/>
                </a:lnTo>
                <a:cubicBezTo>
                  <a:pt x="9099123" y="4343400"/>
                  <a:pt x="8983980" y="4458543"/>
                  <a:pt x="8983980" y="4600580"/>
                </a:cubicBezTo>
                <a:lnTo>
                  <a:pt x="8983980" y="5629270"/>
                </a:lnTo>
                <a:cubicBezTo>
                  <a:pt x="8983980" y="5771307"/>
                  <a:pt x="9099123" y="5886450"/>
                  <a:pt x="9241160" y="5886450"/>
                </a:cubicBezTo>
                <a:lnTo>
                  <a:pt x="12641580" y="5886450"/>
                </a:lnTo>
                <a:lnTo>
                  <a:pt x="12641580" y="7185497"/>
                </a:lnTo>
                <a:cubicBezTo>
                  <a:pt x="12641580" y="7343140"/>
                  <a:pt x="12769375" y="7470935"/>
                  <a:pt x="12927018" y="7470935"/>
                </a:cubicBezTo>
                <a:lnTo>
                  <a:pt x="14068737" y="7470935"/>
                </a:lnTo>
                <a:cubicBezTo>
                  <a:pt x="14226380" y="7470935"/>
                  <a:pt x="14354175" y="7343140"/>
                  <a:pt x="14354175" y="7185497"/>
                </a:cubicBezTo>
                <a:lnTo>
                  <a:pt x="14354175" y="5629270"/>
                </a:lnTo>
                <a:lnTo>
                  <a:pt x="14354175" y="4600580"/>
                </a:lnTo>
                <a:lnTo>
                  <a:pt x="14354175" y="3028638"/>
                </a:lnTo>
                <a:cubicBezTo>
                  <a:pt x="14354175" y="2870995"/>
                  <a:pt x="14226380" y="2743200"/>
                  <a:pt x="14068737" y="274320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10" y="383496"/>
            <a:ext cx="9027618" cy="29622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745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3067055 w 14630400"/>
              <a:gd name="connsiteY0" fmla="*/ 4400550 h 8229600"/>
              <a:gd name="connsiteX1" fmla="*/ 2811780 w 14630400"/>
              <a:gd name="connsiteY1" fmla="*/ 4655825 h 8229600"/>
              <a:gd name="connsiteX2" fmla="*/ 2811780 w 14630400"/>
              <a:gd name="connsiteY2" fmla="*/ 5676895 h 8229600"/>
              <a:gd name="connsiteX3" fmla="*/ 3067055 w 14630400"/>
              <a:gd name="connsiteY3" fmla="*/ 5932170 h 8229600"/>
              <a:gd name="connsiteX4" fmla="*/ 4110985 w 14630400"/>
              <a:gd name="connsiteY4" fmla="*/ 5932170 h 8229600"/>
              <a:gd name="connsiteX5" fmla="*/ 4366261 w 14630400"/>
              <a:gd name="connsiteY5" fmla="*/ 5676895 h 8229600"/>
              <a:gd name="connsiteX6" fmla="*/ 4366261 w 14630400"/>
              <a:gd name="connsiteY6" fmla="*/ 4655825 h 8229600"/>
              <a:gd name="connsiteX7" fmla="*/ 4110985 w 14630400"/>
              <a:gd name="connsiteY7" fmla="*/ 440055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3067055" y="4400550"/>
                </a:moveTo>
                <a:cubicBezTo>
                  <a:pt x="2926071" y="4400550"/>
                  <a:pt x="2811780" y="4514841"/>
                  <a:pt x="2811780" y="4655825"/>
                </a:cubicBezTo>
                <a:lnTo>
                  <a:pt x="2811780" y="5676895"/>
                </a:lnTo>
                <a:cubicBezTo>
                  <a:pt x="2811780" y="5817879"/>
                  <a:pt x="2926071" y="5932170"/>
                  <a:pt x="3067055" y="5932170"/>
                </a:cubicBezTo>
                <a:lnTo>
                  <a:pt x="4110985" y="5932170"/>
                </a:lnTo>
                <a:cubicBezTo>
                  <a:pt x="4251969" y="5932170"/>
                  <a:pt x="4366261" y="5817879"/>
                  <a:pt x="4366261" y="5676895"/>
                </a:cubicBezTo>
                <a:lnTo>
                  <a:pt x="4366261" y="4655825"/>
                </a:lnTo>
                <a:cubicBezTo>
                  <a:pt x="4366261" y="4514841"/>
                  <a:pt x="4251969" y="4400550"/>
                  <a:pt x="4110985" y="440055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4048" y="79051"/>
            <a:ext cx="4882829" cy="774247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15" y="1175210"/>
            <a:ext cx="7996833" cy="246207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직사각형 16"/>
          <p:cNvSpPr/>
          <p:nvPr/>
        </p:nvSpPr>
        <p:spPr>
          <a:xfrm>
            <a:off x="9179323" y="4999513"/>
            <a:ext cx="2351617" cy="843146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46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로그인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-1431"/>
            <a:ext cx="14630400" cy="8229600"/>
          </a:xfrm>
          <a:custGeom>
            <a:avLst/>
            <a:gdLst>
              <a:gd name="connsiteX0" fmla="*/ 1013465 w 14630400"/>
              <a:gd name="connsiteY0" fmla="*/ 3577590 h 8229600"/>
              <a:gd name="connsiteX1" fmla="*/ 742950 w 14630400"/>
              <a:gd name="connsiteY1" fmla="*/ 3848105 h 8229600"/>
              <a:gd name="connsiteX2" fmla="*/ 742950 w 14630400"/>
              <a:gd name="connsiteY2" fmla="*/ 5055865 h 8229600"/>
              <a:gd name="connsiteX3" fmla="*/ 1013465 w 14630400"/>
              <a:gd name="connsiteY3" fmla="*/ 5326380 h 8229600"/>
              <a:gd name="connsiteX4" fmla="*/ 2095495 w 14630400"/>
              <a:gd name="connsiteY4" fmla="*/ 5326380 h 8229600"/>
              <a:gd name="connsiteX5" fmla="*/ 2366010 w 14630400"/>
              <a:gd name="connsiteY5" fmla="*/ 5055865 h 8229600"/>
              <a:gd name="connsiteX6" fmla="*/ 2366010 w 14630400"/>
              <a:gd name="connsiteY6" fmla="*/ 3848105 h 8229600"/>
              <a:gd name="connsiteX7" fmla="*/ 2095495 w 14630400"/>
              <a:gd name="connsiteY7" fmla="*/ 357759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13465" y="3577590"/>
                </a:moveTo>
                <a:cubicBezTo>
                  <a:pt x="864064" y="3577590"/>
                  <a:pt x="742950" y="3698704"/>
                  <a:pt x="742950" y="3848105"/>
                </a:cubicBezTo>
                <a:lnTo>
                  <a:pt x="742950" y="5055865"/>
                </a:lnTo>
                <a:cubicBezTo>
                  <a:pt x="742950" y="5205266"/>
                  <a:pt x="864064" y="5326380"/>
                  <a:pt x="1013465" y="5326380"/>
                </a:cubicBezTo>
                <a:lnTo>
                  <a:pt x="2095495" y="5326380"/>
                </a:lnTo>
                <a:cubicBezTo>
                  <a:pt x="2244896" y="5326380"/>
                  <a:pt x="2366010" y="5205266"/>
                  <a:pt x="2366010" y="5055865"/>
                </a:cubicBezTo>
                <a:lnTo>
                  <a:pt x="2366010" y="3848105"/>
                </a:lnTo>
                <a:cubicBezTo>
                  <a:pt x="2366010" y="3698704"/>
                  <a:pt x="2244896" y="3577590"/>
                  <a:pt x="2095495" y="35775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944" y="624838"/>
            <a:ext cx="7643256" cy="3550804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944" y="4848064"/>
            <a:ext cx="7996833" cy="79350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552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194741" y="5336134"/>
            <a:ext cx="3176254" cy="387191"/>
          </a:xfrm>
          <a:prstGeom prst="rect">
            <a:avLst/>
          </a:prstGeom>
          <a:solidFill>
            <a:schemeClr val="accent2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310715" y="6607330"/>
            <a:ext cx="3274809" cy="524989"/>
          </a:xfrm>
          <a:prstGeom prst="rect">
            <a:avLst/>
          </a:prstGeom>
          <a:solidFill>
            <a:schemeClr val="accent2">
              <a:alpha val="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1" y="0"/>
            <a:ext cx="14630400" cy="8229600"/>
          </a:xfrm>
          <a:custGeom>
            <a:avLst/>
            <a:gdLst>
              <a:gd name="connsiteX0" fmla="*/ 2975616 w 14630400"/>
              <a:gd name="connsiteY0" fmla="*/ 4183380 h 8229600"/>
              <a:gd name="connsiteX1" fmla="*/ 2676525 w 14630400"/>
              <a:gd name="connsiteY1" fmla="*/ 4482471 h 8229600"/>
              <a:gd name="connsiteX2" fmla="*/ 2676525 w 14630400"/>
              <a:gd name="connsiteY2" fmla="*/ 5678799 h 8229600"/>
              <a:gd name="connsiteX3" fmla="*/ 2975616 w 14630400"/>
              <a:gd name="connsiteY3" fmla="*/ 5977890 h 8229600"/>
              <a:gd name="connsiteX4" fmla="*/ 6261730 w 14630400"/>
              <a:gd name="connsiteY4" fmla="*/ 5977890 h 8229600"/>
              <a:gd name="connsiteX5" fmla="*/ 6560820 w 14630400"/>
              <a:gd name="connsiteY5" fmla="*/ 5678799 h 8229600"/>
              <a:gd name="connsiteX6" fmla="*/ 6560820 w 14630400"/>
              <a:gd name="connsiteY6" fmla="*/ 4482471 h 8229600"/>
              <a:gd name="connsiteX7" fmla="*/ 6261730 w 14630400"/>
              <a:gd name="connsiteY7" fmla="*/ 418338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2975616" y="4183380"/>
                </a:moveTo>
                <a:cubicBezTo>
                  <a:pt x="2810433" y="4183380"/>
                  <a:pt x="2676525" y="4317288"/>
                  <a:pt x="2676525" y="4482471"/>
                </a:cubicBezTo>
                <a:lnTo>
                  <a:pt x="2676525" y="5678799"/>
                </a:lnTo>
                <a:cubicBezTo>
                  <a:pt x="2676525" y="5843982"/>
                  <a:pt x="2810433" y="5977890"/>
                  <a:pt x="2975616" y="5977890"/>
                </a:cubicBezTo>
                <a:lnTo>
                  <a:pt x="6261730" y="5977890"/>
                </a:lnTo>
                <a:cubicBezTo>
                  <a:pt x="6426912" y="5977890"/>
                  <a:pt x="6560820" y="5843982"/>
                  <a:pt x="6560820" y="5678799"/>
                </a:cubicBezTo>
                <a:lnTo>
                  <a:pt x="6560820" y="4482471"/>
                </a:lnTo>
                <a:cubicBezTo>
                  <a:pt x="6560820" y="4317288"/>
                  <a:pt x="6426912" y="4183380"/>
                  <a:pt x="6261730" y="418338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36" y="319809"/>
            <a:ext cx="11287604" cy="2243818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576" y="2808901"/>
            <a:ext cx="6899374" cy="464393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7194741" y="5336134"/>
            <a:ext cx="3390783" cy="387192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178575" y="6572136"/>
            <a:ext cx="2717161" cy="619993"/>
          </a:xfrm>
          <a:prstGeom prst="rect">
            <a:avLst/>
          </a:prstGeom>
          <a:solidFill>
            <a:schemeClr val="bg1">
              <a:alpha val="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17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로그인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0" y="2224508"/>
            <a:ext cx="9968540" cy="5235012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 rot="871243">
            <a:off x="-783288" y="-1714998"/>
            <a:ext cx="16226470" cy="11635003"/>
          </a:xfrm>
          <a:custGeom>
            <a:avLst/>
            <a:gdLst>
              <a:gd name="connsiteX0" fmla="*/ 1806088 w 16226470"/>
              <a:gd name="connsiteY0" fmla="*/ 6500261 h 11635003"/>
              <a:gd name="connsiteX1" fmla="*/ 1536941 w 16226470"/>
              <a:gd name="connsiteY1" fmla="*/ 6830493 h 11635003"/>
              <a:gd name="connsiteX2" fmla="*/ 1536941 w 16226470"/>
              <a:gd name="connsiteY2" fmla="*/ 8178770 h 11635003"/>
              <a:gd name="connsiteX3" fmla="*/ 1874021 w 16226470"/>
              <a:gd name="connsiteY3" fmla="*/ 8515850 h 11635003"/>
              <a:gd name="connsiteX4" fmla="*/ 4490907 w 16226470"/>
              <a:gd name="connsiteY4" fmla="*/ 8515850 h 11635003"/>
              <a:gd name="connsiteX5" fmla="*/ 4526250 w 16226470"/>
              <a:gd name="connsiteY5" fmla="*/ 8524643 h 11635003"/>
              <a:gd name="connsiteX6" fmla="*/ 4652798 w 16226470"/>
              <a:gd name="connsiteY6" fmla="*/ 8517775 h 11635003"/>
              <a:gd name="connsiteX7" fmla="*/ 4660230 w 16226470"/>
              <a:gd name="connsiteY7" fmla="*/ 8515850 h 11635003"/>
              <a:gd name="connsiteX8" fmla="*/ 4911249 w 16226470"/>
              <a:gd name="connsiteY8" fmla="*/ 8515850 h 11635003"/>
              <a:gd name="connsiteX9" fmla="*/ 5149601 w 16226470"/>
              <a:gd name="connsiteY9" fmla="*/ 8417122 h 11635003"/>
              <a:gd name="connsiteX10" fmla="*/ 5179002 w 16226470"/>
              <a:gd name="connsiteY10" fmla="*/ 8381486 h 11635003"/>
              <a:gd name="connsiteX11" fmla="*/ 7721450 w 16226470"/>
              <a:gd name="connsiteY11" fmla="*/ 7722984 h 11635003"/>
              <a:gd name="connsiteX12" fmla="*/ 7950385 w 16226470"/>
              <a:gd name="connsiteY12" fmla="*/ 7334008 h 11635003"/>
              <a:gd name="connsiteX13" fmla="*/ 7630311 w 16226470"/>
              <a:gd name="connsiteY13" fmla="*/ 6098224 h 11635003"/>
              <a:gd name="connsiteX14" fmla="*/ 7241335 w 16226470"/>
              <a:gd name="connsiteY14" fmla="*/ 5869290 h 11635003"/>
              <a:gd name="connsiteX15" fmla="*/ 4831623 w 16226470"/>
              <a:gd name="connsiteY15" fmla="*/ 6493413 h 11635003"/>
              <a:gd name="connsiteX16" fmla="*/ 1874021 w 16226470"/>
              <a:gd name="connsiteY16" fmla="*/ 6493413 h 11635003"/>
              <a:gd name="connsiteX17" fmla="*/ 1806088 w 16226470"/>
              <a:gd name="connsiteY17" fmla="*/ 6500261 h 11635003"/>
              <a:gd name="connsiteX18" fmla="*/ 0 w 16226470"/>
              <a:gd name="connsiteY18" fmla="*/ 3668280 h 11635003"/>
              <a:gd name="connsiteX19" fmla="*/ 14163062 w 16226470"/>
              <a:gd name="connsiteY19" fmla="*/ 0 h 11635003"/>
              <a:gd name="connsiteX20" fmla="*/ 16226470 w 16226470"/>
              <a:gd name="connsiteY20" fmla="*/ 7966722 h 11635003"/>
              <a:gd name="connsiteX21" fmla="*/ 2063408 w 16226470"/>
              <a:gd name="connsiteY21" fmla="*/ 11635003 h 11635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226470" h="11635003">
                <a:moveTo>
                  <a:pt x="1806088" y="6500261"/>
                </a:moveTo>
                <a:cubicBezTo>
                  <a:pt x="1652486" y="6531693"/>
                  <a:pt x="1536941" y="6667599"/>
                  <a:pt x="1536941" y="6830493"/>
                </a:cubicBezTo>
                <a:lnTo>
                  <a:pt x="1536941" y="8178770"/>
                </a:lnTo>
                <a:cubicBezTo>
                  <a:pt x="1536941" y="8364934"/>
                  <a:pt x="1687857" y="8515850"/>
                  <a:pt x="1874021" y="8515850"/>
                </a:cubicBezTo>
                <a:lnTo>
                  <a:pt x="4490907" y="8515850"/>
                </a:lnTo>
                <a:lnTo>
                  <a:pt x="4526250" y="8524643"/>
                </a:lnTo>
                <a:cubicBezTo>
                  <a:pt x="4567262" y="8530704"/>
                  <a:pt x="4610140" y="8528824"/>
                  <a:pt x="4652798" y="8517775"/>
                </a:cubicBezTo>
                <a:lnTo>
                  <a:pt x="4660230" y="8515850"/>
                </a:lnTo>
                <a:lnTo>
                  <a:pt x="4911249" y="8515850"/>
                </a:lnTo>
                <a:cubicBezTo>
                  <a:pt x="5004331" y="8515850"/>
                  <a:pt x="5088601" y="8478121"/>
                  <a:pt x="5149601" y="8417122"/>
                </a:cubicBezTo>
                <a:lnTo>
                  <a:pt x="5179002" y="8381486"/>
                </a:lnTo>
                <a:lnTo>
                  <a:pt x="7721450" y="7722984"/>
                </a:lnTo>
                <a:cubicBezTo>
                  <a:pt x="7892080" y="7678790"/>
                  <a:pt x="7994578" y="7504640"/>
                  <a:pt x="7950385" y="7334008"/>
                </a:cubicBezTo>
                <a:lnTo>
                  <a:pt x="7630311" y="6098224"/>
                </a:lnTo>
                <a:cubicBezTo>
                  <a:pt x="7586117" y="5927593"/>
                  <a:pt x="7411968" y="5825095"/>
                  <a:pt x="7241335" y="5869290"/>
                </a:cubicBezTo>
                <a:lnTo>
                  <a:pt x="4831623" y="6493413"/>
                </a:lnTo>
                <a:lnTo>
                  <a:pt x="1874021" y="6493413"/>
                </a:lnTo>
                <a:cubicBezTo>
                  <a:pt x="1850751" y="6493413"/>
                  <a:pt x="1828031" y="6495771"/>
                  <a:pt x="1806088" y="6500261"/>
                </a:cubicBezTo>
                <a:close/>
                <a:moveTo>
                  <a:pt x="0" y="3668280"/>
                </a:moveTo>
                <a:lnTo>
                  <a:pt x="14163062" y="0"/>
                </a:lnTo>
                <a:lnTo>
                  <a:pt x="16226470" y="7966722"/>
                </a:lnTo>
                <a:lnTo>
                  <a:pt x="2063408" y="11635003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8" y="502281"/>
            <a:ext cx="10470727" cy="2961503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767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7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오픈서치</a:t>
            </a:r>
            <a:endParaRPr kumimoji="0" sz="7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0344" y="1323191"/>
            <a:ext cx="223759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189695" y="1381235"/>
            <a:ext cx="219456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-6147"/>
            <a:ext cx="14630400" cy="8229600"/>
          </a:xfrm>
          <a:custGeom>
            <a:avLst/>
            <a:gdLst>
              <a:gd name="connsiteX0" fmla="*/ 1080934 w 14630400"/>
              <a:gd name="connsiteY0" fmla="*/ 5314278 h 8229600"/>
              <a:gd name="connsiteX1" fmla="*/ 858203 w 14630400"/>
              <a:gd name="connsiteY1" fmla="*/ 5537009 h 8229600"/>
              <a:gd name="connsiteX2" fmla="*/ 858203 w 14630400"/>
              <a:gd name="connsiteY2" fmla="*/ 6511556 h 8229600"/>
              <a:gd name="connsiteX3" fmla="*/ 1080934 w 14630400"/>
              <a:gd name="connsiteY3" fmla="*/ 6734287 h 8229600"/>
              <a:gd name="connsiteX4" fmla="*/ 1971829 w 14630400"/>
              <a:gd name="connsiteY4" fmla="*/ 6734287 h 8229600"/>
              <a:gd name="connsiteX5" fmla="*/ 2194560 w 14630400"/>
              <a:gd name="connsiteY5" fmla="*/ 6511556 h 8229600"/>
              <a:gd name="connsiteX6" fmla="*/ 2194560 w 14630400"/>
              <a:gd name="connsiteY6" fmla="*/ 5537009 h 8229600"/>
              <a:gd name="connsiteX7" fmla="*/ 1971829 w 14630400"/>
              <a:gd name="connsiteY7" fmla="*/ 5314278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80934" y="5314278"/>
                </a:moveTo>
                <a:cubicBezTo>
                  <a:pt x="957923" y="5314278"/>
                  <a:pt x="858203" y="5413998"/>
                  <a:pt x="858203" y="5537009"/>
                </a:cubicBezTo>
                <a:lnTo>
                  <a:pt x="858203" y="6511556"/>
                </a:lnTo>
                <a:cubicBezTo>
                  <a:pt x="858203" y="6634567"/>
                  <a:pt x="957923" y="6734287"/>
                  <a:pt x="1080934" y="6734287"/>
                </a:cubicBezTo>
                <a:lnTo>
                  <a:pt x="1971829" y="6734287"/>
                </a:lnTo>
                <a:cubicBezTo>
                  <a:pt x="2094840" y="6734287"/>
                  <a:pt x="2194560" y="6634567"/>
                  <a:pt x="2194560" y="6511556"/>
                </a:cubicBezTo>
                <a:lnTo>
                  <a:pt x="2194560" y="5537009"/>
                </a:lnTo>
                <a:cubicBezTo>
                  <a:pt x="2194560" y="5413998"/>
                  <a:pt x="2094840" y="5314278"/>
                  <a:pt x="1971829" y="5314278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594" y="792885"/>
            <a:ext cx="9086183" cy="5483732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336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담당 업무 </a:t>
            </a:r>
            <a:endParaRPr kumimoji="0" sz="9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58203" y="1814093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구현목표</a:t>
            </a:r>
            <a:endParaRPr kumimoji="0" sz="3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0344" y="1323191"/>
            <a:ext cx="223759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189695" y="1381235"/>
            <a:ext cx="219456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6503251" y="2407707"/>
            <a:ext cx="1263947" cy="400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10370995" y="4747268"/>
            <a:ext cx="471133" cy="11437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 rot="20207294">
            <a:off x="-1029635" y="-2550070"/>
            <a:ext cx="16689671" cy="13329740"/>
          </a:xfrm>
          <a:custGeom>
            <a:avLst/>
            <a:gdLst>
              <a:gd name="connsiteX0" fmla="*/ 5185238 w 16689671"/>
              <a:gd name="connsiteY0" fmla="*/ 5326801 h 13329740"/>
              <a:gd name="connsiteX1" fmla="*/ 5061708 w 16689671"/>
              <a:gd name="connsiteY1" fmla="*/ 5301861 h 13329740"/>
              <a:gd name="connsiteX2" fmla="*/ 1651547 w 16689671"/>
              <a:gd name="connsiteY2" fmla="*/ 5301861 h 13329740"/>
              <a:gd name="connsiteX3" fmla="*/ 1334190 w 16689671"/>
              <a:gd name="connsiteY3" fmla="*/ 5619218 h 13329740"/>
              <a:gd name="connsiteX4" fmla="*/ 1334190 w 16689671"/>
              <a:gd name="connsiteY4" fmla="*/ 6888608 h 13329740"/>
              <a:gd name="connsiteX5" fmla="*/ 1651547 w 16689671"/>
              <a:gd name="connsiteY5" fmla="*/ 7205965 h 13329740"/>
              <a:gd name="connsiteX6" fmla="*/ 5061708 w 16689671"/>
              <a:gd name="connsiteY6" fmla="*/ 7205965 h 13329740"/>
              <a:gd name="connsiteX7" fmla="*/ 5379065 w 16689671"/>
              <a:gd name="connsiteY7" fmla="*/ 6888608 h 13329740"/>
              <a:gd name="connsiteX8" fmla="*/ 5379065 w 16689671"/>
              <a:gd name="connsiteY8" fmla="*/ 5619218 h 13329740"/>
              <a:gd name="connsiteX9" fmla="*/ 5185238 w 16689671"/>
              <a:gd name="connsiteY9" fmla="*/ 5326801 h 13329740"/>
              <a:gd name="connsiteX10" fmla="*/ 3243538 w 16689671"/>
              <a:gd name="connsiteY10" fmla="*/ 0 h 13329740"/>
              <a:gd name="connsiteX11" fmla="*/ 16689671 w 16689671"/>
              <a:gd name="connsiteY11" fmla="*/ 5766290 h 13329740"/>
              <a:gd name="connsiteX12" fmla="*/ 13446134 w 16689671"/>
              <a:gd name="connsiteY12" fmla="*/ 13329740 h 13329740"/>
              <a:gd name="connsiteX13" fmla="*/ 0 w 16689671"/>
              <a:gd name="connsiteY13" fmla="*/ 7563451 h 13329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89671" h="13329740">
                <a:moveTo>
                  <a:pt x="5185238" y="5326801"/>
                </a:moveTo>
                <a:cubicBezTo>
                  <a:pt x="5147270" y="5310742"/>
                  <a:pt x="5105526" y="5301861"/>
                  <a:pt x="5061708" y="5301861"/>
                </a:cubicBezTo>
                <a:lnTo>
                  <a:pt x="1651547" y="5301861"/>
                </a:lnTo>
                <a:cubicBezTo>
                  <a:pt x="1476276" y="5301861"/>
                  <a:pt x="1334190" y="5443947"/>
                  <a:pt x="1334190" y="5619218"/>
                </a:cubicBezTo>
                <a:lnTo>
                  <a:pt x="1334190" y="6888608"/>
                </a:lnTo>
                <a:cubicBezTo>
                  <a:pt x="1334190" y="7063879"/>
                  <a:pt x="1476276" y="7205965"/>
                  <a:pt x="1651547" y="7205965"/>
                </a:cubicBezTo>
                <a:lnTo>
                  <a:pt x="5061708" y="7205965"/>
                </a:lnTo>
                <a:cubicBezTo>
                  <a:pt x="5236979" y="7205965"/>
                  <a:pt x="5379065" y="7063879"/>
                  <a:pt x="5379065" y="6888608"/>
                </a:cubicBezTo>
                <a:lnTo>
                  <a:pt x="5379065" y="5619218"/>
                </a:lnTo>
                <a:cubicBezTo>
                  <a:pt x="5379065" y="5487765"/>
                  <a:pt x="5299142" y="5374978"/>
                  <a:pt x="5185238" y="5326801"/>
                </a:cubicBezTo>
                <a:close/>
                <a:moveTo>
                  <a:pt x="3243538" y="0"/>
                </a:moveTo>
                <a:lnTo>
                  <a:pt x="16689671" y="5766290"/>
                </a:lnTo>
                <a:lnTo>
                  <a:pt x="13446134" y="13329740"/>
                </a:lnTo>
                <a:lnTo>
                  <a:pt x="0" y="7563451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76" y="404809"/>
            <a:ext cx="6885669" cy="3616925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846" y="287239"/>
            <a:ext cx="7007329" cy="4933321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1806" y="5620348"/>
            <a:ext cx="8355778" cy="1880850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7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887720"/>
            <a:ext cx="4866875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오픈서치</a:t>
            </a:r>
            <a:endParaRPr kumimoji="0" sz="6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65" y="2324504"/>
            <a:ext cx="9968540" cy="523501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10344" y="1323191"/>
            <a:ext cx="223759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0189695" y="1381235"/>
            <a:ext cx="2194560" cy="301214"/>
          </a:xfrm>
          <a:prstGeom prst="rect">
            <a:avLst/>
          </a:prstGeom>
          <a:solidFill>
            <a:schemeClr val="accent2"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-17888"/>
            <a:ext cx="14630400" cy="8229600"/>
          </a:xfrm>
          <a:custGeom>
            <a:avLst/>
            <a:gdLst>
              <a:gd name="connsiteX0" fmla="*/ 1080934 w 14630400"/>
              <a:gd name="connsiteY0" fmla="*/ 5314278 h 8229600"/>
              <a:gd name="connsiteX1" fmla="*/ 858203 w 14630400"/>
              <a:gd name="connsiteY1" fmla="*/ 5537009 h 8229600"/>
              <a:gd name="connsiteX2" fmla="*/ 858203 w 14630400"/>
              <a:gd name="connsiteY2" fmla="*/ 6511556 h 8229600"/>
              <a:gd name="connsiteX3" fmla="*/ 1080934 w 14630400"/>
              <a:gd name="connsiteY3" fmla="*/ 6734287 h 8229600"/>
              <a:gd name="connsiteX4" fmla="*/ 1971829 w 14630400"/>
              <a:gd name="connsiteY4" fmla="*/ 6734287 h 8229600"/>
              <a:gd name="connsiteX5" fmla="*/ 2194560 w 14630400"/>
              <a:gd name="connsiteY5" fmla="*/ 6511556 h 8229600"/>
              <a:gd name="connsiteX6" fmla="*/ 2194560 w 14630400"/>
              <a:gd name="connsiteY6" fmla="*/ 5537009 h 8229600"/>
              <a:gd name="connsiteX7" fmla="*/ 1971829 w 14630400"/>
              <a:gd name="connsiteY7" fmla="*/ 5314278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80934" y="5314278"/>
                </a:moveTo>
                <a:cubicBezTo>
                  <a:pt x="957923" y="5314278"/>
                  <a:pt x="858203" y="5413998"/>
                  <a:pt x="858203" y="5537009"/>
                </a:cubicBezTo>
                <a:lnTo>
                  <a:pt x="858203" y="6511556"/>
                </a:lnTo>
                <a:cubicBezTo>
                  <a:pt x="858203" y="6634567"/>
                  <a:pt x="957923" y="6734287"/>
                  <a:pt x="1080934" y="6734287"/>
                </a:cubicBezTo>
                <a:lnTo>
                  <a:pt x="1971829" y="6734287"/>
                </a:lnTo>
                <a:cubicBezTo>
                  <a:pt x="2094840" y="6734287"/>
                  <a:pt x="2194560" y="6634567"/>
                  <a:pt x="2194560" y="6511556"/>
                </a:cubicBezTo>
                <a:lnTo>
                  <a:pt x="2194560" y="5537009"/>
                </a:lnTo>
                <a:cubicBezTo>
                  <a:pt x="2194560" y="5413998"/>
                  <a:pt x="2094840" y="5314278"/>
                  <a:pt x="1971829" y="5314278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3554" y="887720"/>
            <a:ext cx="4559161" cy="597001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5607" y="887719"/>
            <a:ext cx="4589288" cy="5970019"/>
          </a:xfrm>
          <a:prstGeom prst="rect">
            <a:avLst/>
          </a:prstGeom>
          <a:ln w="38100" cap="sq">
            <a:solidFill>
              <a:srgbClr val="00B0F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88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22961" y="2286297"/>
            <a:ext cx="3586994" cy="5371803"/>
          </a:xfrm>
          <a:prstGeom prst="rect">
            <a:avLst/>
          </a:prstGeom>
        </p:spPr>
        <p:txBody>
          <a:bodyPr lIns="40640" tIns="40640" rIns="40640" bIns="40640" rtlCol="0" anchor="ctr"/>
          <a:lstStyle/>
          <a:p>
            <a:pPr algn="ctr">
              <a:lnSpc>
                <a:spcPts val="1942"/>
              </a:lnSpc>
            </a:pPr>
            <a:endParaRPr sz="1440"/>
          </a:p>
        </p:txBody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54457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" y="213477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err="1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구축배경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92952" y="1093840"/>
          <a:ext cx="3454400" cy="6414345"/>
        </p:xfrm>
        <a:graphic>
          <a:graphicData uri="http://schemas.openxmlformats.org/drawingml/2006/table">
            <a:tbl>
              <a:tblPr/>
              <a:tblGrid>
                <a:gridCol w="1713706">
                  <a:extLst>
                    <a:ext uri="{9D8B030D-6E8A-4147-A177-3AD203B41FA5}">
                      <a16:colId xmlns:a16="http://schemas.microsoft.com/office/drawing/2014/main" val="2763848310"/>
                    </a:ext>
                  </a:extLst>
                </a:gridCol>
                <a:gridCol w="1740694">
                  <a:extLst>
                    <a:ext uri="{9D8B030D-6E8A-4147-A177-3AD203B41FA5}">
                      <a16:colId xmlns:a16="http://schemas.microsoft.com/office/drawing/2014/main" val="3275255325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분류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개수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6138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종합병원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373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1743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요양병원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1,437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0800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일반병원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1,398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6796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34,838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699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결핵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729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한센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1215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특수병원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정신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258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2227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236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15599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18,843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53233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547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69837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14,577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3260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부속의원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266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97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조산원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87355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총합</a:t>
                      </a:r>
                      <a:endParaRPr lang="ko-KR" altLang="en-US" sz="110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72,790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3869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5" y="2717184"/>
            <a:ext cx="6786538" cy="4553072"/>
          </a:xfrm>
          <a:prstGeom prst="rect">
            <a:avLst/>
          </a:prstGeom>
        </p:spPr>
      </p:pic>
      <p:pic>
        <p:nvPicPr>
          <p:cNvPr id="2050" name="Picture 2" descr="병·의원 진료예약 플랫폼 똑닥, 회원 700만명 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13" y="1178508"/>
            <a:ext cx="2964833" cy="11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대면 진료 대표 플랫폼 굿닥, &quot;사용자 편의성 서비스 강화 집중&quot; - 뉴스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14" y="2487083"/>
            <a:ext cx="3032641" cy="16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2911" y="5315088"/>
            <a:ext cx="2932365" cy="895599"/>
          </a:xfrm>
          <a:prstGeom prst="rect">
            <a:avLst/>
          </a:prstGeom>
        </p:spPr>
      </p:pic>
      <p:pic>
        <p:nvPicPr>
          <p:cNvPr id="2056" name="Picture 8" descr="KT Enterprise' 브랜드 공개… KT, B2B DX 시장 1등 정조준 &lt; 중소벤처기업 &lt; 뉴스 &lt; 기사본문 - 중소기업뉴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31" y="6210687"/>
            <a:ext cx="35147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국민비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85" y="5729454"/>
            <a:ext cx="2481901" cy="1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212841" y="4572000"/>
            <a:ext cx="4107044" cy="3086100"/>
          </a:xfrm>
          <a:prstGeom prst="roundRect">
            <a:avLst/>
          </a:prstGeom>
          <a:noFill/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56607" y="1013299"/>
            <a:ext cx="4107044" cy="3086100"/>
          </a:xfrm>
          <a:prstGeom prst="roundRect">
            <a:avLst/>
          </a:prstGeom>
          <a:noFill/>
          <a:ln w="50800">
            <a:solidFill>
              <a:srgbClr val="00A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73444" y="5977890"/>
            <a:ext cx="575646" cy="1076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440344" y="5977890"/>
            <a:ext cx="575646" cy="1076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-1" y="-118586"/>
            <a:ext cx="14901085" cy="8348186"/>
          </a:xfrm>
          <a:custGeom>
            <a:avLst/>
            <a:gdLst>
              <a:gd name="connsiteX0" fmla="*/ 822961 w 14901085"/>
              <a:gd name="connsiteY0" fmla="*/ 2145929 h 8348186"/>
              <a:gd name="connsiteX1" fmla="*/ 822961 w 14901085"/>
              <a:gd name="connsiteY1" fmla="*/ 7776686 h 8348186"/>
              <a:gd name="connsiteX2" fmla="*/ 7418071 w 14901085"/>
              <a:gd name="connsiteY2" fmla="*/ 7776686 h 8348186"/>
              <a:gd name="connsiteX3" fmla="*/ 7418071 w 14901085"/>
              <a:gd name="connsiteY3" fmla="*/ 2145929 h 8348186"/>
              <a:gd name="connsiteX4" fmla="*/ 0 w 14901085"/>
              <a:gd name="connsiteY4" fmla="*/ 0 h 8348186"/>
              <a:gd name="connsiteX5" fmla="*/ 14901085 w 14901085"/>
              <a:gd name="connsiteY5" fmla="*/ 0 h 8348186"/>
              <a:gd name="connsiteX6" fmla="*/ 14901085 w 14901085"/>
              <a:gd name="connsiteY6" fmla="*/ 8348186 h 8348186"/>
              <a:gd name="connsiteX7" fmla="*/ 0 w 14901085"/>
              <a:gd name="connsiteY7" fmla="*/ 8348186 h 834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1085" h="8348186">
                <a:moveTo>
                  <a:pt x="822961" y="2145929"/>
                </a:moveTo>
                <a:lnTo>
                  <a:pt x="822961" y="7776686"/>
                </a:lnTo>
                <a:lnTo>
                  <a:pt x="7418071" y="7776686"/>
                </a:lnTo>
                <a:lnTo>
                  <a:pt x="7418071" y="2145929"/>
                </a:lnTo>
                <a:close/>
                <a:moveTo>
                  <a:pt x="0" y="0"/>
                </a:moveTo>
                <a:lnTo>
                  <a:pt x="14901085" y="0"/>
                </a:lnTo>
                <a:lnTo>
                  <a:pt x="14901085" y="8348186"/>
                </a:lnTo>
                <a:lnTo>
                  <a:pt x="0" y="834818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1" y="5522215"/>
            <a:ext cx="5534025" cy="809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1" y="2668479"/>
            <a:ext cx="4486275" cy="581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4261" y="3403825"/>
            <a:ext cx="4838700" cy="9715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4261" y="4529695"/>
            <a:ext cx="5514975" cy="8382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3106" y="184787"/>
            <a:ext cx="3390900" cy="16859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4261" y="313883"/>
            <a:ext cx="66865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7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2" y="3234616"/>
            <a:ext cx="6905708" cy="3584451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8751" y="235977"/>
            <a:ext cx="5568277" cy="72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21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96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147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4022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85868" y="4194503"/>
            <a:ext cx="12542845" cy="1"/>
          </a:xfrm>
          <a:prstGeom prst="straightConnector1">
            <a:avLst/>
          </a:prstGeom>
          <a:ln w="50800" cap="sq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2032331" y="3096708"/>
            <a:ext cx="2188016" cy="4808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권성욱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82085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Freeform 17"/>
          <p:cNvSpPr/>
          <p:nvPr/>
        </p:nvSpPr>
        <p:spPr>
          <a:xfrm>
            <a:off x="985868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985868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7"/>
          <p:cNvSpPr/>
          <p:nvPr/>
        </p:nvSpPr>
        <p:spPr>
          <a:xfrm>
            <a:off x="985868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9" name="직사각형 78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610" y="624838"/>
            <a:ext cx="504602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담당업무 소개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02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17"/>
          <p:cNvSpPr/>
          <p:nvPr/>
        </p:nvSpPr>
        <p:spPr>
          <a:xfrm>
            <a:off x="372637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7"/>
          <p:cNvSpPr/>
          <p:nvPr/>
        </p:nvSpPr>
        <p:spPr>
          <a:xfrm>
            <a:off x="372637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7"/>
          <p:cNvSpPr/>
          <p:nvPr/>
        </p:nvSpPr>
        <p:spPr>
          <a:xfrm>
            <a:off x="372637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>
            <a:off x="6265626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6265626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7"/>
          <p:cNvSpPr/>
          <p:nvPr/>
        </p:nvSpPr>
        <p:spPr>
          <a:xfrm>
            <a:off x="6265626" y="61217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7"/>
          <p:cNvSpPr/>
          <p:nvPr/>
        </p:nvSpPr>
        <p:spPr>
          <a:xfrm>
            <a:off x="9048499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7"/>
          <p:cNvSpPr/>
          <p:nvPr/>
        </p:nvSpPr>
        <p:spPr>
          <a:xfrm>
            <a:off x="9048499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169556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7"/>
          <p:cNvSpPr/>
          <p:nvPr/>
        </p:nvSpPr>
        <p:spPr>
          <a:xfrm>
            <a:off x="1169556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7"/>
          <p:cNvSpPr/>
          <p:nvPr/>
        </p:nvSpPr>
        <p:spPr>
          <a:xfrm>
            <a:off x="1169556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>
            <a:off x="11695567" y="662632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8"/>
          <p:cNvSpPr txBox="1"/>
          <p:nvPr/>
        </p:nvSpPr>
        <p:spPr>
          <a:xfrm>
            <a:off x="4072130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4072130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72130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6606813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6606813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6606813" y="6044867"/>
            <a:ext cx="2423690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62842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세션 매니저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1" name="TextBox 28"/>
          <p:cNvSpPr txBox="1"/>
          <p:nvPr/>
        </p:nvSpPr>
        <p:spPr>
          <a:xfrm>
            <a:off x="9362842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Waf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2" name="TextBox 28"/>
          <p:cNvSpPr txBox="1"/>
          <p:nvPr/>
        </p:nvSpPr>
        <p:spPr>
          <a:xfrm>
            <a:off x="12032331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12032331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SMS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12032331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12032331" y="652797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4484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7847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16560" y="4948516"/>
            <a:ext cx="2217420" cy="206136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4528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283036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903959" y="4100204"/>
            <a:ext cx="161448" cy="17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524882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2134374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7" name="TextBox 28"/>
          <p:cNvSpPr txBox="1"/>
          <p:nvPr/>
        </p:nvSpPr>
        <p:spPr>
          <a:xfrm>
            <a:off x="1295138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295138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9" name="TextBox 28"/>
          <p:cNvSpPr txBox="1"/>
          <p:nvPr/>
        </p:nvSpPr>
        <p:spPr>
          <a:xfrm>
            <a:off x="1295138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50683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54178" y="1314798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3600" dirty="0" smtClean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4390" y="1525634"/>
            <a:ext cx="3577292" cy="2389631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1979" y="2197472"/>
            <a:ext cx="4798372" cy="143120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599" y="208184"/>
            <a:ext cx="2189748" cy="2888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85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523156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정적 웹사이트 호스팅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129944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5231560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정적 웹사이트 호스팅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92" y="2638277"/>
            <a:ext cx="6304345" cy="4211302"/>
          </a:xfrm>
          <a:prstGeom prst="rect">
            <a:avLst/>
          </a:prstGeom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0" y="-2921"/>
            <a:ext cx="14630400" cy="8229600"/>
          </a:xfrm>
          <a:custGeom>
            <a:avLst/>
            <a:gdLst>
              <a:gd name="connsiteX0" fmla="*/ 1253295 w 14630400"/>
              <a:gd name="connsiteY0" fmla="*/ 4993105 h 8229600"/>
              <a:gd name="connsiteX1" fmla="*/ 974558 w 14630400"/>
              <a:gd name="connsiteY1" fmla="*/ 5271842 h 8229600"/>
              <a:gd name="connsiteX2" fmla="*/ 974558 w 14630400"/>
              <a:gd name="connsiteY2" fmla="*/ 6386758 h 8229600"/>
              <a:gd name="connsiteX3" fmla="*/ 1253295 w 14630400"/>
              <a:gd name="connsiteY3" fmla="*/ 6665495 h 8229600"/>
              <a:gd name="connsiteX4" fmla="*/ 6795831 w 14630400"/>
              <a:gd name="connsiteY4" fmla="*/ 6665495 h 8229600"/>
              <a:gd name="connsiteX5" fmla="*/ 7074568 w 14630400"/>
              <a:gd name="connsiteY5" fmla="*/ 6386758 h 8229600"/>
              <a:gd name="connsiteX6" fmla="*/ 7074568 w 14630400"/>
              <a:gd name="connsiteY6" fmla="*/ 5271842 h 8229600"/>
              <a:gd name="connsiteX7" fmla="*/ 6795831 w 14630400"/>
              <a:gd name="connsiteY7" fmla="*/ 4993105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253295" y="4993105"/>
                </a:moveTo>
                <a:cubicBezTo>
                  <a:pt x="1099353" y="4993105"/>
                  <a:pt x="974558" y="5117900"/>
                  <a:pt x="974558" y="5271842"/>
                </a:cubicBezTo>
                <a:lnTo>
                  <a:pt x="974558" y="6386758"/>
                </a:lnTo>
                <a:cubicBezTo>
                  <a:pt x="974558" y="6540700"/>
                  <a:pt x="1099353" y="6665495"/>
                  <a:pt x="1253295" y="6665495"/>
                </a:cubicBezTo>
                <a:lnTo>
                  <a:pt x="6795831" y="6665495"/>
                </a:lnTo>
                <a:cubicBezTo>
                  <a:pt x="6949774" y="6665495"/>
                  <a:pt x="7074568" y="6540700"/>
                  <a:pt x="7074568" y="6386758"/>
                </a:cubicBezTo>
                <a:lnTo>
                  <a:pt x="7074568" y="5271842"/>
                </a:lnTo>
                <a:cubicBezTo>
                  <a:pt x="7074568" y="5117900"/>
                  <a:pt x="6949774" y="4993105"/>
                  <a:pt x="6795831" y="4993105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77640"/>
              </p:ext>
            </p:extLst>
          </p:nvPr>
        </p:nvGraphicFramePr>
        <p:xfrm>
          <a:off x="7858559" y="968125"/>
          <a:ext cx="6072518" cy="5721850"/>
        </p:xfrm>
        <a:graphic>
          <a:graphicData uri="http://schemas.openxmlformats.org/drawingml/2006/table">
            <a:tbl>
              <a:tblPr/>
              <a:tblGrid>
                <a:gridCol w="3036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5839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D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강점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DE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175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 효율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 없이 정적 파일만으로 호스팅 가능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240806"/>
                  </a:ext>
                </a:extLst>
              </a:tr>
              <a:tr h="1058459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CloudFront + WAF, HTTPS (ACM)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적용 가능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45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속도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글로벌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CDN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으로 빠른 콘텐츠 전송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8459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유연성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Lambda, API Gateway, Cognito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AWS </a:t>
                      </a:r>
                      <a:r>
                        <a:rPr lang="ko-KR" altLang="en-US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서비스와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연동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8459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신뢰성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AWS SLA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기반 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99.99%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가용성 보장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90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1698171" y="4980214"/>
            <a:ext cx="1338943" cy="1812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78560"/>
            <a:ext cx="8019757" cy="5357198"/>
          </a:xfrm>
          <a:prstGeom prst="rect">
            <a:avLst/>
          </a:prstGeom>
        </p:spPr>
      </p:pic>
      <p:sp>
        <p:nvSpPr>
          <p:cNvPr id="2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921333 w 14630400"/>
              <a:gd name="connsiteY0" fmla="*/ 4980214 h 8229600"/>
              <a:gd name="connsiteX1" fmla="*/ 1698171 w 14630400"/>
              <a:gd name="connsiteY1" fmla="*/ 5203376 h 8229600"/>
              <a:gd name="connsiteX2" fmla="*/ 1698171 w 14630400"/>
              <a:gd name="connsiteY2" fmla="*/ 6569524 h 8229600"/>
              <a:gd name="connsiteX3" fmla="*/ 1921333 w 14630400"/>
              <a:gd name="connsiteY3" fmla="*/ 6792686 h 8229600"/>
              <a:gd name="connsiteX4" fmla="*/ 2813952 w 14630400"/>
              <a:gd name="connsiteY4" fmla="*/ 6792686 h 8229600"/>
              <a:gd name="connsiteX5" fmla="*/ 3037114 w 14630400"/>
              <a:gd name="connsiteY5" fmla="*/ 6569524 h 8229600"/>
              <a:gd name="connsiteX6" fmla="*/ 3037114 w 14630400"/>
              <a:gd name="connsiteY6" fmla="*/ 5203376 h 8229600"/>
              <a:gd name="connsiteX7" fmla="*/ 2813952 w 14630400"/>
              <a:gd name="connsiteY7" fmla="*/ 4980214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921333" y="4980214"/>
                </a:moveTo>
                <a:cubicBezTo>
                  <a:pt x="1798084" y="4980214"/>
                  <a:pt x="1698171" y="5080127"/>
                  <a:pt x="1698171" y="5203376"/>
                </a:cubicBezTo>
                <a:lnTo>
                  <a:pt x="1698171" y="6569524"/>
                </a:lnTo>
                <a:cubicBezTo>
                  <a:pt x="1698171" y="6692773"/>
                  <a:pt x="1798084" y="6792686"/>
                  <a:pt x="1921333" y="6792686"/>
                </a:cubicBezTo>
                <a:lnTo>
                  <a:pt x="2813952" y="6792686"/>
                </a:lnTo>
                <a:cubicBezTo>
                  <a:pt x="2937201" y="6792686"/>
                  <a:pt x="3037114" y="6692773"/>
                  <a:pt x="3037114" y="6569524"/>
                </a:cubicBezTo>
                <a:lnTo>
                  <a:pt x="3037114" y="5203376"/>
                </a:lnTo>
                <a:cubicBezTo>
                  <a:pt x="3037114" y="5080127"/>
                  <a:pt x="2937201" y="4980214"/>
                  <a:pt x="2813952" y="4980214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61" y="422234"/>
            <a:ext cx="5281208" cy="3554799"/>
          </a:xfrm>
          <a:prstGeom prst="rect">
            <a:avLst/>
          </a:prstGeom>
          <a:ln w="38100" cap="sq"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09" y="407343"/>
            <a:ext cx="5501709" cy="3584582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6136" y="4482272"/>
            <a:ext cx="4923473" cy="2484743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6080" y="4185097"/>
            <a:ext cx="4243887" cy="3777613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285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4770671 w 14630400"/>
              <a:gd name="connsiteY0" fmla="*/ 4898571 h 8229600"/>
              <a:gd name="connsiteX1" fmla="*/ 4441372 w 14630400"/>
              <a:gd name="connsiteY1" fmla="*/ 5227871 h 8229600"/>
              <a:gd name="connsiteX2" fmla="*/ 4441372 w 14630400"/>
              <a:gd name="connsiteY2" fmla="*/ 6626671 h 8229600"/>
              <a:gd name="connsiteX3" fmla="*/ 4770671 w 14630400"/>
              <a:gd name="connsiteY3" fmla="*/ 6955971 h 8229600"/>
              <a:gd name="connsiteX4" fmla="*/ 6087830 w 14630400"/>
              <a:gd name="connsiteY4" fmla="*/ 6955971 h 8229600"/>
              <a:gd name="connsiteX5" fmla="*/ 6417129 w 14630400"/>
              <a:gd name="connsiteY5" fmla="*/ 6626671 h 8229600"/>
              <a:gd name="connsiteX6" fmla="*/ 6417129 w 14630400"/>
              <a:gd name="connsiteY6" fmla="*/ 5227871 h 8229600"/>
              <a:gd name="connsiteX7" fmla="*/ 6087830 w 14630400"/>
              <a:gd name="connsiteY7" fmla="*/ 4898571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4770671" y="4898571"/>
                </a:moveTo>
                <a:cubicBezTo>
                  <a:pt x="4588804" y="4898571"/>
                  <a:pt x="4441372" y="5046004"/>
                  <a:pt x="4441372" y="5227871"/>
                </a:cubicBezTo>
                <a:lnTo>
                  <a:pt x="4441372" y="6626671"/>
                </a:lnTo>
                <a:cubicBezTo>
                  <a:pt x="4441372" y="6808538"/>
                  <a:pt x="4588804" y="6955971"/>
                  <a:pt x="4770671" y="6955971"/>
                </a:cubicBezTo>
                <a:lnTo>
                  <a:pt x="6087830" y="6955971"/>
                </a:lnTo>
                <a:cubicBezTo>
                  <a:pt x="6269696" y="6955971"/>
                  <a:pt x="6417129" y="6808538"/>
                  <a:pt x="6417129" y="6626671"/>
                </a:cubicBezTo>
                <a:lnTo>
                  <a:pt x="6417129" y="5227871"/>
                </a:lnTo>
                <a:cubicBezTo>
                  <a:pt x="6417129" y="5046004"/>
                  <a:pt x="6269696" y="4898571"/>
                  <a:pt x="6087830" y="4898571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7" y="713983"/>
            <a:ext cx="6124575" cy="3724275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860" y="713983"/>
            <a:ext cx="6931701" cy="1813903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583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8077205 w 14630400"/>
              <a:gd name="connsiteY0" fmla="*/ 4833257 h 8229600"/>
              <a:gd name="connsiteX1" fmla="*/ 7837714 w 14630400"/>
              <a:gd name="connsiteY1" fmla="*/ 5072748 h 8229600"/>
              <a:gd name="connsiteX2" fmla="*/ 7837714 w 14630400"/>
              <a:gd name="connsiteY2" fmla="*/ 6700152 h 8229600"/>
              <a:gd name="connsiteX3" fmla="*/ 8077205 w 14630400"/>
              <a:gd name="connsiteY3" fmla="*/ 6939643 h 8229600"/>
              <a:gd name="connsiteX4" fmla="*/ 9035138 w 14630400"/>
              <a:gd name="connsiteY4" fmla="*/ 6939643 h 8229600"/>
              <a:gd name="connsiteX5" fmla="*/ 9274629 w 14630400"/>
              <a:gd name="connsiteY5" fmla="*/ 6700152 h 8229600"/>
              <a:gd name="connsiteX6" fmla="*/ 9274629 w 14630400"/>
              <a:gd name="connsiteY6" fmla="*/ 5072748 h 8229600"/>
              <a:gd name="connsiteX7" fmla="*/ 9035138 w 14630400"/>
              <a:gd name="connsiteY7" fmla="*/ 4833257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077205" y="4833257"/>
                </a:moveTo>
                <a:cubicBezTo>
                  <a:pt x="7944938" y="4833257"/>
                  <a:pt x="7837714" y="4940481"/>
                  <a:pt x="7837714" y="5072748"/>
                </a:cubicBezTo>
                <a:lnTo>
                  <a:pt x="7837714" y="6700152"/>
                </a:lnTo>
                <a:cubicBezTo>
                  <a:pt x="7837714" y="6832419"/>
                  <a:pt x="7944938" y="6939643"/>
                  <a:pt x="8077205" y="6939643"/>
                </a:cubicBezTo>
                <a:lnTo>
                  <a:pt x="9035138" y="6939643"/>
                </a:lnTo>
                <a:cubicBezTo>
                  <a:pt x="9167405" y="6939643"/>
                  <a:pt x="9274629" y="6832419"/>
                  <a:pt x="9274629" y="6700152"/>
                </a:cubicBezTo>
                <a:lnTo>
                  <a:pt x="9274629" y="5072748"/>
                </a:lnTo>
                <a:cubicBezTo>
                  <a:pt x="9274629" y="4940481"/>
                  <a:pt x="9167405" y="4833257"/>
                  <a:pt x="9035138" y="4833257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085" y="1224912"/>
            <a:ext cx="8686800" cy="300990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86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753" y="38097"/>
            <a:ext cx="14630400" cy="8229600"/>
          </a:xfrm>
          <a:custGeom>
            <a:avLst/>
            <a:gdLst>
              <a:gd name="connsiteX0" fmla="*/ 8122924 w 14630400"/>
              <a:gd name="connsiteY0" fmla="*/ 2251710 h 8229600"/>
              <a:gd name="connsiteX1" fmla="*/ 7920990 w 14630400"/>
              <a:gd name="connsiteY1" fmla="*/ 2453644 h 8229600"/>
              <a:gd name="connsiteX2" fmla="*/ 7920990 w 14630400"/>
              <a:gd name="connsiteY2" fmla="*/ 3787136 h 8229600"/>
              <a:gd name="connsiteX3" fmla="*/ 8122924 w 14630400"/>
              <a:gd name="connsiteY3" fmla="*/ 3989070 h 8229600"/>
              <a:gd name="connsiteX4" fmla="*/ 8930636 w 14630400"/>
              <a:gd name="connsiteY4" fmla="*/ 3989070 h 8229600"/>
              <a:gd name="connsiteX5" fmla="*/ 9132570 w 14630400"/>
              <a:gd name="connsiteY5" fmla="*/ 3787136 h 8229600"/>
              <a:gd name="connsiteX6" fmla="*/ 9132570 w 14630400"/>
              <a:gd name="connsiteY6" fmla="*/ 2453644 h 8229600"/>
              <a:gd name="connsiteX7" fmla="*/ 8930636 w 14630400"/>
              <a:gd name="connsiteY7" fmla="*/ 225171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122924" y="2251710"/>
                </a:moveTo>
                <a:cubicBezTo>
                  <a:pt x="8011399" y="2251710"/>
                  <a:pt x="7920990" y="2342119"/>
                  <a:pt x="7920990" y="2453644"/>
                </a:cubicBezTo>
                <a:lnTo>
                  <a:pt x="7920990" y="3787136"/>
                </a:lnTo>
                <a:cubicBezTo>
                  <a:pt x="7920990" y="3898661"/>
                  <a:pt x="8011399" y="3989070"/>
                  <a:pt x="8122924" y="3989070"/>
                </a:cubicBezTo>
                <a:lnTo>
                  <a:pt x="8930636" y="3989070"/>
                </a:lnTo>
                <a:cubicBezTo>
                  <a:pt x="9042161" y="3989070"/>
                  <a:pt x="9132570" y="3898661"/>
                  <a:pt x="9132570" y="3787136"/>
                </a:cubicBezTo>
                <a:lnTo>
                  <a:pt x="9132570" y="2453644"/>
                </a:lnTo>
                <a:cubicBezTo>
                  <a:pt x="9132570" y="2342119"/>
                  <a:pt x="9042161" y="2251710"/>
                  <a:pt x="8930636" y="225171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16" y="452344"/>
            <a:ext cx="5626355" cy="3058429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84" y="3756848"/>
            <a:ext cx="5678387" cy="3902406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7052" y="452344"/>
            <a:ext cx="5191605" cy="455666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578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4753" y="-1431"/>
            <a:ext cx="14630400" cy="8229600"/>
          </a:xfrm>
          <a:custGeom>
            <a:avLst/>
            <a:gdLst>
              <a:gd name="connsiteX0" fmla="*/ 8122924 w 14630400"/>
              <a:gd name="connsiteY0" fmla="*/ 2251710 h 8229600"/>
              <a:gd name="connsiteX1" fmla="*/ 7920990 w 14630400"/>
              <a:gd name="connsiteY1" fmla="*/ 2453644 h 8229600"/>
              <a:gd name="connsiteX2" fmla="*/ 7920990 w 14630400"/>
              <a:gd name="connsiteY2" fmla="*/ 3787136 h 8229600"/>
              <a:gd name="connsiteX3" fmla="*/ 8122924 w 14630400"/>
              <a:gd name="connsiteY3" fmla="*/ 3989070 h 8229600"/>
              <a:gd name="connsiteX4" fmla="*/ 8930636 w 14630400"/>
              <a:gd name="connsiteY4" fmla="*/ 3989070 h 8229600"/>
              <a:gd name="connsiteX5" fmla="*/ 9132570 w 14630400"/>
              <a:gd name="connsiteY5" fmla="*/ 3787136 h 8229600"/>
              <a:gd name="connsiteX6" fmla="*/ 9132570 w 14630400"/>
              <a:gd name="connsiteY6" fmla="*/ 2453644 h 8229600"/>
              <a:gd name="connsiteX7" fmla="*/ 8930636 w 14630400"/>
              <a:gd name="connsiteY7" fmla="*/ 225171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122924" y="2251710"/>
                </a:moveTo>
                <a:cubicBezTo>
                  <a:pt x="8011399" y="2251710"/>
                  <a:pt x="7920990" y="2342119"/>
                  <a:pt x="7920990" y="2453644"/>
                </a:cubicBezTo>
                <a:lnTo>
                  <a:pt x="7920990" y="3787136"/>
                </a:lnTo>
                <a:cubicBezTo>
                  <a:pt x="7920990" y="3898661"/>
                  <a:pt x="8011399" y="3989070"/>
                  <a:pt x="8122924" y="3989070"/>
                </a:cubicBezTo>
                <a:lnTo>
                  <a:pt x="8930636" y="3989070"/>
                </a:lnTo>
                <a:cubicBezTo>
                  <a:pt x="9042161" y="3989070"/>
                  <a:pt x="9132570" y="3898661"/>
                  <a:pt x="9132570" y="3787136"/>
                </a:cubicBezTo>
                <a:lnTo>
                  <a:pt x="9132570" y="2453644"/>
                </a:lnTo>
                <a:cubicBezTo>
                  <a:pt x="9132570" y="2342119"/>
                  <a:pt x="9042161" y="2251710"/>
                  <a:pt x="8930636" y="225171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521" y="452344"/>
            <a:ext cx="6423654" cy="959508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216" y="4996466"/>
            <a:ext cx="5605486" cy="292738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91" y="376954"/>
            <a:ext cx="5715912" cy="4339214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946" y="4269120"/>
            <a:ext cx="6456229" cy="3406553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10281211" y="4343400"/>
            <a:ext cx="1638300" cy="2965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2536506" y="448126"/>
            <a:ext cx="1483044" cy="260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14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FrontEnd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90" y="1847590"/>
            <a:ext cx="8019757" cy="5357198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8122924 w 14630400"/>
              <a:gd name="connsiteY0" fmla="*/ 2251710 h 8229600"/>
              <a:gd name="connsiteX1" fmla="*/ 7920990 w 14630400"/>
              <a:gd name="connsiteY1" fmla="*/ 2453644 h 8229600"/>
              <a:gd name="connsiteX2" fmla="*/ 7920990 w 14630400"/>
              <a:gd name="connsiteY2" fmla="*/ 3787136 h 8229600"/>
              <a:gd name="connsiteX3" fmla="*/ 8122924 w 14630400"/>
              <a:gd name="connsiteY3" fmla="*/ 3989070 h 8229600"/>
              <a:gd name="connsiteX4" fmla="*/ 8930636 w 14630400"/>
              <a:gd name="connsiteY4" fmla="*/ 3989070 h 8229600"/>
              <a:gd name="connsiteX5" fmla="*/ 9132570 w 14630400"/>
              <a:gd name="connsiteY5" fmla="*/ 3787136 h 8229600"/>
              <a:gd name="connsiteX6" fmla="*/ 9132570 w 14630400"/>
              <a:gd name="connsiteY6" fmla="*/ 2453644 h 8229600"/>
              <a:gd name="connsiteX7" fmla="*/ 8930636 w 14630400"/>
              <a:gd name="connsiteY7" fmla="*/ 225171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122924" y="2251710"/>
                </a:moveTo>
                <a:cubicBezTo>
                  <a:pt x="8011399" y="2251710"/>
                  <a:pt x="7920990" y="2342119"/>
                  <a:pt x="7920990" y="2453644"/>
                </a:cubicBezTo>
                <a:lnTo>
                  <a:pt x="7920990" y="3787136"/>
                </a:lnTo>
                <a:cubicBezTo>
                  <a:pt x="7920990" y="3898661"/>
                  <a:pt x="8011399" y="3989070"/>
                  <a:pt x="8122924" y="3989070"/>
                </a:cubicBezTo>
                <a:lnTo>
                  <a:pt x="8930636" y="3989070"/>
                </a:lnTo>
                <a:cubicBezTo>
                  <a:pt x="9042161" y="3989070"/>
                  <a:pt x="9132570" y="3898661"/>
                  <a:pt x="9132570" y="3787136"/>
                </a:cubicBezTo>
                <a:lnTo>
                  <a:pt x="9132570" y="2453644"/>
                </a:lnTo>
                <a:cubicBezTo>
                  <a:pt x="9132570" y="2342119"/>
                  <a:pt x="9042161" y="2251710"/>
                  <a:pt x="8930636" y="225171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854" y="249468"/>
            <a:ext cx="5432185" cy="4031889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881" y="950951"/>
            <a:ext cx="5106967" cy="3330406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90" y="4819896"/>
            <a:ext cx="5106967" cy="2742441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8853" y="4564251"/>
            <a:ext cx="5432185" cy="3017225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9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22961" y="2286297"/>
            <a:ext cx="3586994" cy="5371803"/>
          </a:xfrm>
          <a:prstGeom prst="rect">
            <a:avLst/>
          </a:prstGeom>
        </p:spPr>
        <p:txBody>
          <a:bodyPr lIns="40640" tIns="40640" rIns="40640" bIns="40640" rtlCol="0" anchor="ctr"/>
          <a:lstStyle/>
          <a:p>
            <a:pPr algn="ctr">
              <a:lnSpc>
                <a:spcPts val="1942"/>
              </a:lnSpc>
            </a:pPr>
            <a:endParaRPr sz="1440"/>
          </a:p>
        </p:txBody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54457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" y="213477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err="1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구축배경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92952" y="1093840"/>
          <a:ext cx="3454400" cy="6414345"/>
        </p:xfrm>
        <a:graphic>
          <a:graphicData uri="http://schemas.openxmlformats.org/drawingml/2006/table">
            <a:tbl>
              <a:tblPr/>
              <a:tblGrid>
                <a:gridCol w="1713706">
                  <a:extLst>
                    <a:ext uri="{9D8B030D-6E8A-4147-A177-3AD203B41FA5}">
                      <a16:colId xmlns:a16="http://schemas.microsoft.com/office/drawing/2014/main" val="2763848310"/>
                    </a:ext>
                  </a:extLst>
                </a:gridCol>
                <a:gridCol w="1740694">
                  <a:extLst>
                    <a:ext uri="{9D8B030D-6E8A-4147-A177-3AD203B41FA5}">
                      <a16:colId xmlns:a16="http://schemas.microsoft.com/office/drawing/2014/main" val="3275255325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분류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개수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6138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종합병원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373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1743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요양병원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1,437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0800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일반병원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1,398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6796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34,838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699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결핵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729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한센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1215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특수병원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정신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258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2227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236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15599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18,843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53233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547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69837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14,577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3260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부속의원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266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97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조산원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87355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총합</a:t>
                      </a:r>
                      <a:endParaRPr lang="ko-KR" altLang="en-US" sz="110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72,790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3869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5" y="2717184"/>
            <a:ext cx="6786538" cy="4553072"/>
          </a:xfrm>
          <a:prstGeom prst="rect">
            <a:avLst/>
          </a:prstGeom>
        </p:spPr>
      </p:pic>
      <p:pic>
        <p:nvPicPr>
          <p:cNvPr id="2050" name="Picture 2" descr="병·의원 진료예약 플랫폼 똑닥, 회원 700만명 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13" y="1178508"/>
            <a:ext cx="2964833" cy="11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대면 진료 대표 플랫폼 굿닥, &quot;사용자 편의성 서비스 강화 집중&quot; - 뉴스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14" y="2487083"/>
            <a:ext cx="3032641" cy="16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2911" y="5315088"/>
            <a:ext cx="2932365" cy="895599"/>
          </a:xfrm>
          <a:prstGeom prst="rect">
            <a:avLst/>
          </a:prstGeom>
        </p:spPr>
      </p:pic>
      <p:pic>
        <p:nvPicPr>
          <p:cNvPr id="2056" name="Picture 8" descr="KT Enterprise' 브랜드 공개… KT, B2B DX 시장 1등 정조준 &lt; 중소벤처기업 &lt; 뉴스 &lt; 기사본문 - 중소기업뉴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31" y="6210687"/>
            <a:ext cx="35147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국민비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85" y="5729454"/>
            <a:ext cx="2481901" cy="1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212841" y="4572000"/>
            <a:ext cx="4107044" cy="3086100"/>
          </a:xfrm>
          <a:prstGeom prst="roundRect">
            <a:avLst/>
          </a:prstGeom>
          <a:noFill/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56607" y="1013299"/>
            <a:ext cx="4107044" cy="3086100"/>
          </a:xfrm>
          <a:prstGeom prst="roundRect">
            <a:avLst/>
          </a:prstGeom>
          <a:noFill/>
          <a:ln w="50800">
            <a:solidFill>
              <a:srgbClr val="00A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573444" y="5977890"/>
            <a:ext cx="575646" cy="1076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440344" y="5977890"/>
            <a:ext cx="575646" cy="1076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-1" y="-118586"/>
            <a:ext cx="14901085" cy="8348186"/>
          </a:xfrm>
          <a:custGeom>
            <a:avLst/>
            <a:gdLst>
              <a:gd name="connsiteX0" fmla="*/ 822961 w 14901085"/>
              <a:gd name="connsiteY0" fmla="*/ 2145929 h 8348186"/>
              <a:gd name="connsiteX1" fmla="*/ 822961 w 14901085"/>
              <a:gd name="connsiteY1" fmla="*/ 7776686 h 8348186"/>
              <a:gd name="connsiteX2" fmla="*/ 7418071 w 14901085"/>
              <a:gd name="connsiteY2" fmla="*/ 7776686 h 8348186"/>
              <a:gd name="connsiteX3" fmla="*/ 7418071 w 14901085"/>
              <a:gd name="connsiteY3" fmla="*/ 2145929 h 8348186"/>
              <a:gd name="connsiteX4" fmla="*/ 0 w 14901085"/>
              <a:gd name="connsiteY4" fmla="*/ 0 h 8348186"/>
              <a:gd name="connsiteX5" fmla="*/ 14901085 w 14901085"/>
              <a:gd name="connsiteY5" fmla="*/ 0 h 8348186"/>
              <a:gd name="connsiteX6" fmla="*/ 14901085 w 14901085"/>
              <a:gd name="connsiteY6" fmla="*/ 8348186 h 8348186"/>
              <a:gd name="connsiteX7" fmla="*/ 0 w 14901085"/>
              <a:gd name="connsiteY7" fmla="*/ 8348186 h 834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01085" h="8348186">
                <a:moveTo>
                  <a:pt x="822961" y="2145929"/>
                </a:moveTo>
                <a:lnTo>
                  <a:pt x="822961" y="7776686"/>
                </a:lnTo>
                <a:lnTo>
                  <a:pt x="7418071" y="7776686"/>
                </a:lnTo>
                <a:lnTo>
                  <a:pt x="7418071" y="2145929"/>
                </a:lnTo>
                <a:close/>
                <a:moveTo>
                  <a:pt x="0" y="0"/>
                </a:moveTo>
                <a:lnTo>
                  <a:pt x="14901085" y="0"/>
                </a:lnTo>
                <a:lnTo>
                  <a:pt x="14901085" y="8348186"/>
                </a:lnTo>
                <a:lnTo>
                  <a:pt x="0" y="834818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261" y="2886941"/>
            <a:ext cx="5133975" cy="241935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4261" y="313883"/>
            <a:ext cx="6686550" cy="22002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2365" y="967379"/>
            <a:ext cx="5400675" cy="9048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4261" y="5679073"/>
            <a:ext cx="60007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웹 데이터 저장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  <a:r>
              <a:rPr lang="ko-KR" altLang="en-US" sz="4000" b="1" dirty="0" smtClean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스캔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74913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웹 데이터 저장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,</a:t>
            </a:r>
            <a:r>
              <a:rPr lang="ko-KR" altLang="en-US" sz="4000" b="1" dirty="0" smtClean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스캔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04" y="3240454"/>
            <a:ext cx="6271541" cy="1870606"/>
          </a:xfrm>
          <a:prstGeom prst="rect">
            <a:avLst/>
          </a:prstGeom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0"/>
            <a:ext cx="14630400" cy="8235626"/>
          </a:xfrm>
          <a:custGeom>
            <a:avLst/>
            <a:gdLst>
              <a:gd name="connsiteX0" fmla="*/ 2777294 w 14630400"/>
              <a:gd name="connsiteY0" fmla="*/ 3422994 h 8235626"/>
              <a:gd name="connsiteX1" fmla="*/ 2550695 w 14630400"/>
              <a:gd name="connsiteY1" fmla="*/ 3649593 h 8235626"/>
              <a:gd name="connsiteX2" fmla="*/ 2550695 w 14630400"/>
              <a:gd name="connsiteY2" fmla="*/ 4555964 h 8235626"/>
              <a:gd name="connsiteX3" fmla="*/ 2777294 w 14630400"/>
              <a:gd name="connsiteY3" fmla="*/ 4782563 h 8235626"/>
              <a:gd name="connsiteX4" fmla="*/ 6739685 w 14630400"/>
              <a:gd name="connsiteY4" fmla="*/ 4782563 h 8235626"/>
              <a:gd name="connsiteX5" fmla="*/ 6966284 w 14630400"/>
              <a:gd name="connsiteY5" fmla="*/ 4555964 h 8235626"/>
              <a:gd name="connsiteX6" fmla="*/ 6966284 w 14630400"/>
              <a:gd name="connsiteY6" fmla="*/ 3649593 h 8235626"/>
              <a:gd name="connsiteX7" fmla="*/ 6739685 w 14630400"/>
              <a:gd name="connsiteY7" fmla="*/ 3422994 h 8235626"/>
              <a:gd name="connsiteX8" fmla="*/ 0 w 14630400"/>
              <a:gd name="connsiteY8" fmla="*/ 0 h 8235626"/>
              <a:gd name="connsiteX9" fmla="*/ 14630400 w 14630400"/>
              <a:gd name="connsiteY9" fmla="*/ 0 h 8235626"/>
              <a:gd name="connsiteX10" fmla="*/ 14630400 w 14630400"/>
              <a:gd name="connsiteY10" fmla="*/ 8235626 h 8235626"/>
              <a:gd name="connsiteX11" fmla="*/ 0 w 14630400"/>
              <a:gd name="connsiteY11" fmla="*/ 8235626 h 82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35626">
                <a:moveTo>
                  <a:pt x="2777294" y="3422994"/>
                </a:moveTo>
                <a:cubicBezTo>
                  <a:pt x="2652147" y="3422994"/>
                  <a:pt x="2550695" y="3524446"/>
                  <a:pt x="2550695" y="3649593"/>
                </a:cubicBezTo>
                <a:lnTo>
                  <a:pt x="2550695" y="4555964"/>
                </a:lnTo>
                <a:cubicBezTo>
                  <a:pt x="2550695" y="4681111"/>
                  <a:pt x="2652147" y="4782563"/>
                  <a:pt x="2777294" y="4782563"/>
                </a:cubicBezTo>
                <a:lnTo>
                  <a:pt x="6739685" y="4782563"/>
                </a:lnTo>
                <a:cubicBezTo>
                  <a:pt x="6864832" y="4782563"/>
                  <a:pt x="6966284" y="4681111"/>
                  <a:pt x="6966284" y="4555964"/>
                </a:cubicBezTo>
                <a:lnTo>
                  <a:pt x="6966284" y="3649593"/>
                </a:lnTo>
                <a:cubicBezTo>
                  <a:pt x="6966284" y="3524446"/>
                  <a:pt x="6864832" y="3422994"/>
                  <a:pt x="6739685" y="3422994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35626"/>
                </a:lnTo>
                <a:lnTo>
                  <a:pt x="0" y="8235626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47209"/>
              </p:ext>
            </p:extLst>
          </p:nvPr>
        </p:nvGraphicFramePr>
        <p:xfrm>
          <a:off x="7544274" y="1231073"/>
          <a:ext cx="6072518" cy="5707467"/>
        </p:xfrm>
        <a:graphic>
          <a:graphicData uri="http://schemas.openxmlformats.org/drawingml/2006/table">
            <a:tbl>
              <a:tblPr/>
              <a:tblGrid>
                <a:gridCol w="3036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6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06407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구성 요소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DE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강점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2DE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6224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API Gateway</a:t>
                      </a:r>
                      <a:endParaRPr 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HTTP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요청 처리와 인증</a:t>
                      </a:r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보안 설정이 쉬움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240806"/>
                  </a:ext>
                </a:extLst>
              </a:tr>
              <a:tr h="132161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Lambda</a:t>
                      </a:r>
                      <a:endParaRPr 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 없이 코드 실행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비용 효율적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21612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DynamoDB</a:t>
                      </a:r>
                      <a:endParaRPr 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빠르고 확장 가능한 </a:t>
                      </a:r>
                      <a:r>
                        <a:rPr lang="en-US" altLang="ko-KR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NoSQL </a:t>
                      </a:r>
                      <a:r>
                        <a:rPr lang="ko-KR" altLang="en-US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데이터베이스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21612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전체 구조</a:t>
                      </a:r>
                      <a:endParaRPr lang="ko-KR" altLang="en-US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서버리스</a:t>
                      </a:r>
                      <a:r>
                        <a:rPr lang="ko-KR" altLang="en-US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기반으로 확장성과 유지보수가 뛰어남</a:t>
                      </a:r>
                    </a:p>
                  </a:txBody>
                  <a:tcPr anchor="ctr">
                    <a:lnL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172" cap="flat" cmpd="sng" algn="ctr">
                      <a:solidFill>
                        <a:srgbClr val="011B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06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웹 데이터 저장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,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전송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-1431"/>
            <a:ext cx="14630400" cy="8229600"/>
          </a:xfrm>
          <a:custGeom>
            <a:avLst/>
            <a:gdLst>
              <a:gd name="connsiteX0" fmla="*/ 3377571 w 14630400"/>
              <a:gd name="connsiteY0" fmla="*/ 3989070 h 8229600"/>
              <a:gd name="connsiteX1" fmla="*/ 3074670 w 14630400"/>
              <a:gd name="connsiteY1" fmla="*/ 4291971 h 8229600"/>
              <a:gd name="connsiteX2" fmla="*/ 3074670 w 14630400"/>
              <a:gd name="connsiteY2" fmla="*/ 5789289 h 8229600"/>
              <a:gd name="connsiteX3" fmla="*/ 3377571 w 14630400"/>
              <a:gd name="connsiteY3" fmla="*/ 6092190 h 8229600"/>
              <a:gd name="connsiteX4" fmla="*/ 4589140 w 14630400"/>
              <a:gd name="connsiteY4" fmla="*/ 6092190 h 8229600"/>
              <a:gd name="connsiteX5" fmla="*/ 4892040 w 14630400"/>
              <a:gd name="connsiteY5" fmla="*/ 5789289 h 8229600"/>
              <a:gd name="connsiteX6" fmla="*/ 4892040 w 14630400"/>
              <a:gd name="connsiteY6" fmla="*/ 4291971 h 8229600"/>
              <a:gd name="connsiteX7" fmla="*/ 4589140 w 14630400"/>
              <a:gd name="connsiteY7" fmla="*/ 398907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3377571" y="3989070"/>
                </a:moveTo>
                <a:cubicBezTo>
                  <a:pt x="3210283" y="3989070"/>
                  <a:pt x="3074670" y="4124683"/>
                  <a:pt x="3074670" y="4291971"/>
                </a:cubicBezTo>
                <a:lnTo>
                  <a:pt x="3074670" y="5789289"/>
                </a:lnTo>
                <a:cubicBezTo>
                  <a:pt x="3074670" y="5956577"/>
                  <a:pt x="3210283" y="6092190"/>
                  <a:pt x="3377571" y="6092190"/>
                </a:cubicBezTo>
                <a:lnTo>
                  <a:pt x="4589140" y="6092190"/>
                </a:lnTo>
                <a:cubicBezTo>
                  <a:pt x="4756428" y="6092190"/>
                  <a:pt x="4892040" y="5956577"/>
                  <a:pt x="4892040" y="5789289"/>
                </a:cubicBezTo>
                <a:lnTo>
                  <a:pt x="4892040" y="4291971"/>
                </a:lnTo>
                <a:cubicBezTo>
                  <a:pt x="4892040" y="4124683"/>
                  <a:pt x="4756428" y="3989070"/>
                  <a:pt x="4589140" y="398907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339" y="726237"/>
            <a:ext cx="5238750" cy="875849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7571" y="724734"/>
            <a:ext cx="3993058" cy="4490084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339" y="1602087"/>
            <a:ext cx="5238750" cy="4748196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78" y="724734"/>
            <a:ext cx="4759835" cy="2470622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571" y="5214817"/>
            <a:ext cx="3989301" cy="639369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6339" y="6343477"/>
            <a:ext cx="5238750" cy="777177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289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078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웹 데이터 저장</a:t>
            </a: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,</a:t>
            </a: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전송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-1431"/>
            <a:ext cx="14630400" cy="8229600"/>
          </a:xfrm>
          <a:custGeom>
            <a:avLst/>
            <a:gdLst>
              <a:gd name="connsiteX0" fmla="*/ 5802637 w 14630400"/>
              <a:gd name="connsiteY0" fmla="*/ 4034790 h 8229600"/>
              <a:gd name="connsiteX1" fmla="*/ 5474970 w 14630400"/>
              <a:gd name="connsiteY1" fmla="*/ 4362457 h 8229600"/>
              <a:gd name="connsiteX2" fmla="*/ 5474970 w 14630400"/>
              <a:gd name="connsiteY2" fmla="*/ 5695943 h 8229600"/>
              <a:gd name="connsiteX3" fmla="*/ 5802637 w 14630400"/>
              <a:gd name="connsiteY3" fmla="*/ 6023610 h 8229600"/>
              <a:gd name="connsiteX4" fmla="*/ 7113264 w 14630400"/>
              <a:gd name="connsiteY4" fmla="*/ 6023610 h 8229600"/>
              <a:gd name="connsiteX5" fmla="*/ 7440930 w 14630400"/>
              <a:gd name="connsiteY5" fmla="*/ 5695943 h 8229600"/>
              <a:gd name="connsiteX6" fmla="*/ 7440930 w 14630400"/>
              <a:gd name="connsiteY6" fmla="*/ 4362457 h 8229600"/>
              <a:gd name="connsiteX7" fmla="*/ 7113264 w 14630400"/>
              <a:gd name="connsiteY7" fmla="*/ 403479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5802637" y="4034790"/>
                </a:moveTo>
                <a:cubicBezTo>
                  <a:pt x="5621671" y="4034790"/>
                  <a:pt x="5474970" y="4181492"/>
                  <a:pt x="5474970" y="4362457"/>
                </a:cubicBezTo>
                <a:lnTo>
                  <a:pt x="5474970" y="5695943"/>
                </a:lnTo>
                <a:cubicBezTo>
                  <a:pt x="5474970" y="5876908"/>
                  <a:pt x="5621671" y="6023610"/>
                  <a:pt x="5802637" y="6023610"/>
                </a:cubicBezTo>
                <a:lnTo>
                  <a:pt x="7113264" y="6023610"/>
                </a:lnTo>
                <a:cubicBezTo>
                  <a:pt x="7294229" y="6023610"/>
                  <a:pt x="7440930" y="5876908"/>
                  <a:pt x="7440930" y="5695943"/>
                </a:cubicBezTo>
                <a:lnTo>
                  <a:pt x="7440930" y="4362457"/>
                </a:lnTo>
                <a:cubicBezTo>
                  <a:pt x="7440930" y="4181492"/>
                  <a:pt x="7294229" y="4034790"/>
                  <a:pt x="7113264" y="403479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6" y="376677"/>
            <a:ext cx="7677150" cy="2981325"/>
          </a:xfrm>
          <a:prstGeom prst="rect">
            <a:avLst/>
          </a:prstGeom>
          <a:ln w="38100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971" y="271395"/>
            <a:ext cx="5601488" cy="3788057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971" y="4149434"/>
            <a:ext cx="4224889" cy="366157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29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웹 데이터 저장</a:t>
            </a:r>
            <a:r>
              <a:rPr kumimoji="0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,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전송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24761" y="-548641"/>
            <a:ext cx="14630400" cy="8229600"/>
          </a:xfrm>
          <a:custGeom>
            <a:avLst/>
            <a:gdLst>
              <a:gd name="connsiteX0" fmla="*/ 8258180 w 14630400"/>
              <a:gd name="connsiteY0" fmla="*/ 4103370 h 8229600"/>
              <a:gd name="connsiteX1" fmla="*/ 8012430 w 14630400"/>
              <a:gd name="connsiteY1" fmla="*/ 4349120 h 8229600"/>
              <a:gd name="connsiteX2" fmla="*/ 8012430 w 14630400"/>
              <a:gd name="connsiteY2" fmla="*/ 5686420 h 8229600"/>
              <a:gd name="connsiteX3" fmla="*/ 8258180 w 14630400"/>
              <a:gd name="connsiteY3" fmla="*/ 5932170 h 8229600"/>
              <a:gd name="connsiteX4" fmla="*/ 9241150 w 14630400"/>
              <a:gd name="connsiteY4" fmla="*/ 5932170 h 8229600"/>
              <a:gd name="connsiteX5" fmla="*/ 9486900 w 14630400"/>
              <a:gd name="connsiteY5" fmla="*/ 5686420 h 8229600"/>
              <a:gd name="connsiteX6" fmla="*/ 9486900 w 14630400"/>
              <a:gd name="connsiteY6" fmla="*/ 4349120 h 8229600"/>
              <a:gd name="connsiteX7" fmla="*/ 9241150 w 14630400"/>
              <a:gd name="connsiteY7" fmla="*/ 410337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8258180" y="4103370"/>
                </a:moveTo>
                <a:cubicBezTo>
                  <a:pt x="8122456" y="4103370"/>
                  <a:pt x="8012430" y="4213396"/>
                  <a:pt x="8012430" y="4349120"/>
                </a:cubicBezTo>
                <a:lnTo>
                  <a:pt x="8012430" y="5686420"/>
                </a:lnTo>
                <a:cubicBezTo>
                  <a:pt x="8012430" y="5822144"/>
                  <a:pt x="8122456" y="5932170"/>
                  <a:pt x="8258180" y="5932170"/>
                </a:cubicBezTo>
                <a:lnTo>
                  <a:pt x="9241150" y="5932170"/>
                </a:lnTo>
                <a:cubicBezTo>
                  <a:pt x="9376874" y="5932170"/>
                  <a:pt x="9486900" y="5822144"/>
                  <a:pt x="9486900" y="5686420"/>
                </a:cubicBezTo>
                <a:lnTo>
                  <a:pt x="9486900" y="4349120"/>
                </a:lnTo>
                <a:cubicBezTo>
                  <a:pt x="9486900" y="4213396"/>
                  <a:pt x="9376874" y="4103370"/>
                  <a:pt x="9241150" y="410337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036" y="681040"/>
            <a:ext cx="7717604" cy="283767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6" y="5420772"/>
            <a:ext cx="7524750" cy="40005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57" y="681040"/>
            <a:ext cx="6619875" cy="417195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612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웹 데이터 저장</a:t>
            </a:r>
            <a:r>
              <a:rPr kumimoji="0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,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전송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0439406 w 14630400"/>
              <a:gd name="connsiteY0" fmla="*/ 4091940 h 8229600"/>
              <a:gd name="connsiteX1" fmla="*/ 10126980 w 14630400"/>
              <a:gd name="connsiteY1" fmla="*/ 4404366 h 8229600"/>
              <a:gd name="connsiteX2" fmla="*/ 10126980 w 14630400"/>
              <a:gd name="connsiteY2" fmla="*/ 5688324 h 8229600"/>
              <a:gd name="connsiteX3" fmla="*/ 10439406 w 14630400"/>
              <a:gd name="connsiteY3" fmla="*/ 6000750 h 8229600"/>
              <a:gd name="connsiteX4" fmla="*/ 11689074 w 14630400"/>
              <a:gd name="connsiteY4" fmla="*/ 6000750 h 8229600"/>
              <a:gd name="connsiteX5" fmla="*/ 12001500 w 14630400"/>
              <a:gd name="connsiteY5" fmla="*/ 5688324 h 8229600"/>
              <a:gd name="connsiteX6" fmla="*/ 12001500 w 14630400"/>
              <a:gd name="connsiteY6" fmla="*/ 4404366 h 8229600"/>
              <a:gd name="connsiteX7" fmla="*/ 11689074 w 14630400"/>
              <a:gd name="connsiteY7" fmla="*/ 409194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439406" y="4091940"/>
                </a:moveTo>
                <a:cubicBezTo>
                  <a:pt x="10266858" y="4091940"/>
                  <a:pt x="10126980" y="4231818"/>
                  <a:pt x="10126980" y="4404366"/>
                </a:cubicBezTo>
                <a:lnTo>
                  <a:pt x="10126980" y="5688324"/>
                </a:lnTo>
                <a:cubicBezTo>
                  <a:pt x="10126980" y="5860872"/>
                  <a:pt x="10266858" y="6000750"/>
                  <a:pt x="10439406" y="6000750"/>
                </a:cubicBezTo>
                <a:lnTo>
                  <a:pt x="11689074" y="6000750"/>
                </a:lnTo>
                <a:cubicBezTo>
                  <a:pt x="11861622" y="6000750"/>
                  <a:pt x="12001500" y="5860872"/>
                  <a:pt x="12001500" y="5688324"/>
                </a:cubicBezTo>
                <a:lnTo>
                  <a:pt x="12001500" y="4404366"/>
                </a:lnTo>
                <a:cubicBezTo>
                  <a:pt x="12001500" y="4231818"/>
                  <a:pt x="11861622" y="4091940"/>
                  <a:pt x="11689074" y="409194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" y="403720"/>
            <a:ext cx="7924103" cy="3135221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143" y="403720"/>
            <a:ext cx="6066727" cy="2399041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75" y="4351315"/>
            <a:ext cx="7947652" cy="2494410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188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웹 데이터 저장</a:t>
            </a:r>
            <a:r>
              <a:rPr kumimoji="0" lang="en-US" altLang="ko-KR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,</a:t>
            </a:r>
            <a:r>
              <a:rPr kumimoji="0" lang="ko-KR" altLang="en-US" sz="4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OTF ExtraBold" panose="020B0600000101010101" pitchFamily="34" charset="-127"/>
                <a:ea typeface="나눔스퀘어OTF ExtraBold" panose="020B0600000101010101" pitchFamily="34" charset="-127"/>
                <a:cs typeface="+mn-cs"/>
              </a:rPr>
              <a:t>전송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OTF ExtraBold" panose="020B0600000101010101" pitchFamily="34" charset="-127"/>
              <a:ea typeface="나눔스퀘어OTF ExtraBold" panose="020B0600000101010101" pitchFamily="34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143" y="3736110"/>
            <a:ext cx="9481292" cy="2827975"/>
          </a:xfrm>
          <a:prstGeom prst="rect">
            <a:avLst/>
          </a:prstGeom>
        </p:spPr>
      </p:pic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0" y="-5351"/>
            <a:ext cx="14630400" cy="8229600"/>
          </a:xfrm>
          <a:custGeom>
            <a:avLst/>
            <a:gdLst>
              <a:gd name="connsiteX0" fmla="*/ 3377571 w 14630400"/>
              <a:gd name="connsiteY0" fmla="*/ 3989070 h 8229600"/>
              <a:gd name="connsiteX1" fmla="*/ 3074670 w 14630400"/>
              <a:gd name="connsiteY1" fmla="*/ 4291971 h 8229600"/>
              <a:gd name="connsiteX2" fmla="*/ 3074670 w 14630400"/>
              <a:gd name="connsiteY2" fmla="*/ 5789289 h 8229600"/>
              <a:gd name="connsiteX3" fmla="*/ 3377571 w 14630400"/>
              <a:gd name="connsiteY3" fmla="*/ 6092190 h 8229600"/>
              <a:gd name="connsiteX4" fmla="*/ 4589140 w 14630400"/>
              <a:gd name="connsiteY4" fmla="*/ 6092190 h 8229600"/>
              <a:gd name="connsiteX5" fmla="*/ 4892040 w 14630400"/>
              <a:gd name="connsiteY5" fmla="*/ 5789289 h 8229600"/>
              <a:gd name="connsiteX6" fmla="*/ 4892040 w 14630400"/>
              <a:gd name="connsiteY6" fmla="*/ 4291971 h 8229600"/>
              <a:gd name="connsiteX7" fmla="*/ 4589140 w 14630400"/>
              <a:gd name="connsiteY7" fmla="*/ 398907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3377571" y="3989070"/>
                </a:moveTo>
                <a:cubicBezTo>
                  <a:pt x="3210283" y="3989070"/>
                  <a:pt x="3074670" y="4124683"/>
                  <a:pt x="3074670" y="4291971"/>
                </a:cubicBezTo>
                <a:lnTo>
                  <a:pt x="3074670" y="5789289"/>
                </a:lnTo>
                <a:cubicBezTo>
                  <a:pt x="3074670" y="5956577"/>
                  <a:pt x="3210283" y="6092190"/>
                  <a:pt x="3377571" y="6092190"/>
                </a:cubicBezTo>
                <a:lnTo>
                  <a:pt x="4589140" y="6092190"/>
                </a:lnTo>
                <a:cubicBezTo>
                  <a:pt x="4756428" y="6092190"/>
                  <a:pt x="4892040" y="5956577"/>
                  <a:pt x="4892040" y="5789289"/>
                </a:cubicBezTo>
                <a:lnTo>
                  <a:pt x="4892040" y="4291971"/>
                </a:lnTo>
                <a:cubicBezTo>
                  <a:pt x="4892040" y="4124683"/>
                  <a:pt x="4756428" y="3989070"/>
                  <a:pt x="4589140" y="398907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064" y="887352"/>
            <a:ext cx="6838950" cy="3419475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0064" y="5076539"/>
            <a:ext cx="5625457" cy="1626317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153" y="887352"/>
            <a:ext cx="6867525" cy="2352675"/>
          </a:xfrm>
          <a:prstGeom prst="rect">
            <a:avLst/>
          </a:prstGeom>
          <a:ln w="38100" cap="sq">
            <a:solidFill>
              <a:schemeClr val="accent6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946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1" y="3130664"/>
            <a:ext cx="8410575" cy="34861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</p:spTree>
    <p:extLst>
      <p:ext uri="{BB962C8B-B14F-4D97-AF65-F5344CB8AC3E}">
        <p14:creationId xmlns:p14="http://schemas.microsoft.com/office/powerpoint/2010/main" val="409462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21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96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147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4022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85868" y="4194503"/>
            <a:ext cx="12542845" cy="1"/>
          </a:xfrm>
          <a:prstGeom prst="straightConnector1">
            <a:avLst/>
          </a:prstGeom>
          <a:ln w="50800" cap="sq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2085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Freeform 17"/>
          <p:cNvSpPr/>
          <p:nvPr/>
        </p:nvSpPr>
        <p:spPr>
          <a:xfrm>
            <a:off x="985868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985868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7"/>
          <p:cNvSpPr/>
          <p:nvPr/>
        </p:nvSpPr>
        <p:spPr>
          <a:xfrm>
            <a:off x="985868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9" name="직사각형 78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610" y="624838"/>
            <a:ext cx="504602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담당업무 소개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02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17"/>
          <p:cNvSpPr/>
          <p:nvPr/>
        </p:nvSpPr>
        <p:spPr>
          <a:xfrm>
            <a:off x="372637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7"/>
          <p:cNvSpPr/>
          <p:nvPr/>
        </p:nvSpPr>
        <p:spPr>
          <a:xfrm>
            <a:off x="372637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7"/>
          <p:cNvSpPr/>
          <p:nvPr/>
        </p:nvSpPr>
        <p:spPr>
          <a:xfrm>
            <a:off x="372637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>
            <a:off x="6265626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6265626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7"/>
          <p:cNvSpPr/>
          <p:nvPr/>
        </p:nvSpPr>
        <p:spPr>
          <a:xfrm>
            <a:off x="6265626" y="61217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169556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17"/>
          <p:cNvSpPr/>
          <p:nvPr/>
        </p:nvSpPr>
        <p:spPr>
          <a:xfrm>
            <a:off x="1169556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2" name="Freeform 17"/>
          <p:cNvSpPr/>
          <p:nvPr/>
        </p:nvSpPr>
        <p:spPr>
          <a:xfrm>
            <a:off x="1169556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17"/>
          <p:cNvSpPr/>
          <p:nvPr/>
        </p:nvSpPr>
        <p:spPr>
          <a:xfrm>
            <a:off x="11695567" y="6626320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8"/>
          <p:cNvSpPr txBox="1"/>
          <p:nvPr/>
        </p:nvSpPr>
        <p:spPr>
          <a:xfrm>
            <a:off x="4072130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4072130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72130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6606813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6606813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6606813" y="6044867"/>
            <a:ext cx="2423690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004562" y="5666144"/>
            <a:ext cx="2738033" cy="359714"/>
            <a:chOff x="9048499" y="5075263"/>
            <a:chExt cx="2738033" cy="359714"/>
          </a:xfrm>
        </p:grpSpPr>
        <p:sp>
          <p:nvSpPr>
            <p:cNvPr id="38" name="Freeform 17"/>
            <p:cNvSpPr/>
            <p:nvPr/>
          </p:nvSpPr>
          <p:spPr>
            <a:xfrm>
              <a:off x="9048499" y="5130834"/>
              <a:ext cx="288933" cy="248573"/>
            </a:xfrm>
            <a:custGeom>
              <a:avLst/>
              <a:gdLst/>
              <a:ahLst/>
              <a:cxnLst/>
              <a:rect l="l" t="t" r="r" b="b"/>
              <a:pathLst>
                <a:path w="512369" h="510021">
                  <a:moveTo>
                    <a:pt x="0" y="0"/>
                  </a:moveTo>
                  <a:lnTo>
                    <a:pt x="512370" y="0"/>
                  </a:lnTo>
                  <a:lnTo>
                    <a:pt x="512370" y="510021"/>
                  </a:lnTo>
                  <a:lnTo>
                    <a:pt x="0" y="5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0" name="TextBox 28"/>
            <p:cNvSpPr txBox="1"/>
            <p:nvPr/>
          </p:nvSpPr>
          <p:spPr>
            <a:xfrm>
              <a:off x="9362842" y="5075263"/>
              <a:ext cx="242369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36"/>
                </a:lnSpc>
              </a:pPr>
              <a:r>
                <a:rPr lang="ko-KR" altLang="en-US" sz="1600" b="1" dirty="0" smtClean="0">
                  <a:solidFill>
                    <a:srgbClr val="00B0F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세션 매니저 구성</a:t>
              </a:r>
              <a:endParaRPr lang="en-US" sz="1600" b="1" dirty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9004562" y="5138200"/>
            <a:ext cx="2738033" cy="359714"/>
            <a:chOff x="9048499" y="5594998"/>
            <a:chExt cx="2738033" cy="359714"/>
          </a:xfrm>
        </p:grpSpPr>
        <p:sp>
          <p:nvSpPr>
            <p:cNvPr id="39" name="Freeform 17"/>
            <p:cNvSpPr/>
            <p:nvPr/>
          </p:nvSpPr>
          <p:spPr>
            <a:xfrm>
              <a:off x="9048499" y="5650569"/>
              <a:ext cx="288933" cy="248573"/>
            </a:xfrm>
            <a:custGeom>
              <a:avLst/>
              <a:gdLst/>
              <a:ahLst/>
              <a:cxnLst/>
              <a:rect l="l" t="t" r="r" b="b"/>
              <a:pathLst>
                <a:path w="512369" h="510021">
                  <a:moveTo>
                    <a:pt x="0" y="0"/>
                  </a:moveTo>
                  <a:lnTo>
                    <a:pt x="512370" y="0"/>
                  </a:lnTo>
                  <a:lnTo>
                    <a:pt x="512370" y="510021"/>
                  </a:lnTo>
                  <a:lnTo>
                    <a:pt x="0" y="5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96DAC541-7B7A-43D3-8B79-37D633B846F1}">
                    <asvg:svgBlip xmlns=""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1" name="TextBox 28"/>
            <p:cNvSpPr txBox="1"/>
            <p:nvPr/>
          </p:nvSpPr>
          <p:spPr>
            <a:xfrm>
              <a:off x="9362842" y="5594998"/>
              <a:ext cx="2423690" cy="3597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136"/>
                </a:lnSpc>
              </a:pPr>
              <a:r>
                <a:rPr lang="en-US" sz="1600" b="1" dirty="0" err="1" smtClean="0">
                  <a:solidFill>
                    <a:srgbClr val="00B0F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Waf</a:t>
              </a:r>
              <a:r>
                <a:rPr lang="en-US" sz="1600" b="1" dirty="0" smtClean="0">
                  <a:solidFill>
                    <a:srgbClr val="00B0F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 </a:t>
              </a:r>
              <a:r>
                <a:rPr lang="ko-KR" altLang="en-US" sz="1600" b="1" dirty="0" smtClean="0">
                  <a:solidFill>
                    <a:srgbClr val="00B0F0"/>
                  </a:solidFill>
                  <a:latin typeface="Nanum Square Bold"/>
                  <a:ea typeface="Nanum Square Bold"/>
                  <a:cs typeface="Nanum Square Bold"/>
                  <a:sym typeface="Nanum Square Bold"/>
                </a:rPr>
                <a:t>구성</a:t>
              </a:r>
              <a:endParaRPr lang="en-US" sz="1600" b="1" dirty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endParaRPr>
            </a:p>
          </p:txBody>
        </p:sp>
      </p:grpSp>
      <p:sp>
        <p:nvSpPr>
          <p:cNvPr id="52" name="TextBox 28"/>
          <p:cNvSpPr txBox="1"/>
          <p:nvPr/>
        </p:nvSpPr>
        <p:spPr>
          <a:xfrm>
            <a:off x="12032331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12032331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SMS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서비스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12032331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12032331" y="652797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4484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784710" y="4948516"/>
            <a:ext cx="2217420" cy="206136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165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4528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283036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903959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524882" y="4100204"/>
            <a:ext cx="161448" cy="17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2134374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19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7" name="TextBox 28"/>
          <p:cNvSpPr txBox="1"/>
          <p:nvPr/>
        </p:nvSpPr>
        <p:spPr>
          <a:xfrm>
            <a:off x="1295138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8" name="TextBox 28"/>
          <p:cNvSpPr txBox="1"/>
          <p:nvPr/>
        </p:nvSpPr>
        <p:spPr>
          <a:xfrm>
            <a:off x="1295138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9" name="TextBox 28"/>
          <p:cNvSpPr txBox="1"/>
          <p:nvPr/>
        </p:nvSpPr>
        <p:spPr>
          <a:xfrm>
            <a:off x="1295138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650683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454178" y="1314798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3600" dirty="0" smtClean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2032331" y="3096708"/>
            <a:ext cx="2188016" cy="4808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최철민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197" y="139708"/>
            <a:ext cx="2138317" cy="2931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2" name="그룹 71"/>
          <p:cNvGrpSpPr/>
          <p:nvPr/>
        </p:nvGrpSpPr>
        <p:grpSpPr>
          <a:xfrm>
            <a:off x="5921119" y="397519"/>
            <a:ext cx="5727182" cy="3395884"/>
            <a:chOff x="5694677" y="0"/>
            <a:chExt cx="7158517" cy="4575140"/>
          </a:xfrm>
        </p:grpSpPr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94677" y="0"/>
              <a:ext cx="7158517" cy="4575140"/>
            </a:xfrm>
            <a:prstGeom prst="rect">
              <a:avLst/>
            </a:prstGeom>
          </p:spPr>
        </p:pic>
        <p:sp>
          <p:nvSpPr>
            <p:cNvPr id="74" name="모서리가 둥근 직사각형 73"/>
            <p:cNvSpPr/>
            <p:nvPr/>
          </p:nvSpPr>
          <p:spPr>
            <a:xfrm>
              <a:off x="5889356" y="3518115"/>
              <a:ext cx="82141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8648700" y="846919"/>
              <a:ext cx="821410" cy="91440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10631954" y="602363"/>
              <a:ext cx="1053768" cy="105595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080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3" y="2316350"/>
            <a:ext cx="4617713" cy="466211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WAF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8" name="자유형 27"/>
          <p:cNvSpPr/>
          <p:nvPr/>
        </p:nvSpPr>
        <p:spPr>
          <a:xfrm>
            <a:off x="-127000" y="-123986"/>
            <a:ext cx="15100300" cy="8518685"/>
          </a:xfrm>
          <a:custGeom>
            <a:avLst/>
            <a:gdLst>
              <a:gd name="connsiteX0" fmla="*/ 2863061 w 15100300"/>
              <a:gd name="connsiteY0" fmla="*/ 2266950 h 8547100"/>
              <a:gd name="connsiteX1" fmla="*/ 2627313 w 15100300"/>
              <a:gd name="connsiteY1" fmla="*/ 2502698 h 8547100"/>
              <a:gd name="connsiteX2" fmla="*/ 2627313 w 15100300"/>
              <a:gd name="connsiteY2" fmla="*/ 5245890 h 8547100"/>
              <a:gd name="connsiteX3" fmla="*/ 2863061 w 15100300"/>
              <a:gd name="connsiteY3" fmla="*/ 5481638 h 8547100"/>
              <a:gd name="connsiteX4" fmla="*/ 3806027 w 15100300"/>
              <a:gd name="connsiteY4" fmla="*/ 5481638 h 8547100"/>
              <a:gd name="connsiteX5" fmla="*/ 4041775 w 15100300"/>
              <a:gd name="connsiteY5" fmla="*/ 5245890 h 8547100"/>
              <a:gd name="connsiteX6" fmla="*/ 4041775 w 15100300"/>
              <a:gd name="connsiteY6" fmla="*/ 2502698 h 8547100"/>
              <a:gd name="connsiteX7" fmla="*/ 3806027 w 15100300"/>
              <a:gd name="connsiteY7" fmla="*/ 226695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2863061" y="2266950"/>
                </a:moveTo>
                <a:cubicBezTo>
                  <a:pt x="2732861" y="2266950"/>
                  <a:pt x="2627313" y="2372498"/>
                  <a:pt x="2627313" y="2502698"/>
                </a:cubicBezTo>
                <a:lnTo>
                  <a:pt x="2627313" y="5245890"/>
                </a:lnTo>
                <a:cubicBezTo>
                  <a:pt x="2627313" y="5376090"/>
                  <a:pt x="2732861" y="5481638"/>
                  <a:pt x="2863061" y="5481638"/>
                </a:cubicBezTo>
                <a:lnTo>
                  <a:pt x="3806027" y="5481638"/>
                </a:lnTo>
                <a:cubicBezTo>
                  <a:pt x="3936227" y="5481638"/>
                  <a:pt x="4041775" y="5376090"/>
                  <a:pt x="4041775" y="5245890"/>
                </a:cubicBezTo>
                <a:lnTo>
                  <a:pt x="4041775" y="2502698"/>
                </a:lnTo>
                <a:cubicBezTo>
                  <a:pt x="4041775" y="2372498"/>
                  <a:pt x="3936227" y="2266950"/>
                  <a:pt x="3806027" y="226695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440" y="133614"/>
            <a:ext cx="5700712" cy="456093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9440" y="4967922"/>
            <a:ext cx="4191000" cy="25050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35600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22961" y="2286297"/>
            <a:ext cx="3586994" cy="5371803"/>
          </a:xfrm>
          <a:prstGeom prst="rect">
            <a:avLst/>
          </a:prstGeom>
        </p:spPr>
        <p:txBody>
          <a:bodyPr lIns="40640" tIns="40640" rIns="40640" bIns="40640" rtlCol="0" anchor="ctr"/>
          <a:lstStyle/>
          <a:p>
            <a:pPr algn="ctr">
              <a:lnSpc>
                <a:spcPts val="1942"/>
              </a:lnSpc>
            </a:pPr>
            <a:endParaRPr sz="1440"/>
          </a:p>
        </p:txBody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54457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" y="213477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err="1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구축배경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92952" y="1093840"/>
          <a:ext cx="3454400" cy="6414345"/>
        </p:xfrm>
        <a:graphic>
          <a:graphicData uri="http://schemas.openxmlformats.org/drawingml/2006/table">
            <a:tbl>
              <a:tblPr/>
              <a:tblGrid>
                <a:gridCol w="1713706">
                  <a:extLst>
                    <a:ext uri="{9D8B030D-6E8A-4147-A177-3AD203B41FA5}">
                      <a16:colId xmlns:a16="http://schemas.microsoft.com/office/drawing/2014/main" val="2763848310"/>
                    </a:ext>
                  </a:extLst>
                </a:gridCol>
                <a:gridCol w="1740694">
                  <a:extLst>
                    <a:ext uri="{9D8B030D-6E8A-4147-A177-3AD203B41FA5}">
                      <a16:colId xmlns:a16="http://schemas.microsoft.com/office/drawing/2014/main" val="3275255325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분류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개수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6138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종합병원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373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1743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요양병원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1,437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0800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일반병원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1,398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6796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34,838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699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결핵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729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한센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1215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특수병원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정신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258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2227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236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15599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18,843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53233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547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69837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14,577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3260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부속의원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266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97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조산원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87355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총합</a:t>
                      </a:r>
                      <a:endParaRPr lang="ko-KR" altLang="en-US" sz="110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72,790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3869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5" y="2717184"/>
            <a:ext cx="6786538" cy="4553072"/>
          </a:xfrm>
          <a:prstGeom prst="rect">
            <a:avLst/>
          </a:prstGeom>
        </p:spPr>
      </p:pic>
      <p:pic>
        <p:nvPicPr>
          <p:cNvPr id="2050" name="Picture 2" descr="병·의원 진료예약 플랫폼 똑닥, 회원 700만명 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13" y="1178508"/>
            <a:ext cx="2964833" cy="11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대면 진료 대표 플랫폼 굿닥, &quot;사용자 편의성 서비스 강화 집중&quot; - 뉴스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14" y="2487083"/>
            <a:ext cx="3032641" cy="16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2911" y="5315088"/>
            <a:ext cx="2932365" cy="895599"/>
          </a:xfrm>
          <a:prstGeom prst="rect">
            <a:avLst/>
          </a:prstGeom>
        </p:spPr>
      </p:pic>
      <p:pic>
        <p:nvPicPr>
          <p:cNvPr id="2056" name="Picture 8" descr="KT Enterprise' 브랜드 공개… KT, B2B DX 시장 1등 정조준 &lt; 중소벤처기업 &lt; 뉴스 &lt; 기사본문 - 중소기업뉴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31" y="6210687"/>
            <a:ext cx="35147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국민비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85" y="5729454"/>
            <a:ext cx="2481901" cy="1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212841" y="4572000"/>
            <a:ext cx="4107044" cy="3086100"/>
          </a:xfrm>
          <a:prstGeom prst="roundRect">
            <a:avLst/>
          </a:prstGeom>
          <a:noFill/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56607" y="1013299"/>
            <a:ext cx="4107044" cy="3086100"/>
          </a:xfrm>
          <a:prstGeom prst="roundRect">
            <a:avLst/>
          </a:prstGeom>
          <a:noFill/>
          <a:ln w="50800">
            <a:solidFill>
              <a:srgbClr val="00A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92952" y="7126695"/>
            <a:ext cx="2270128" cy="35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7516753 w 14630400"/>
              <a:gd name="connsiteY0" fmla="*/ 1013299 h 8229600"/>
              <a:gd name="connsiteX1" fmla="*/ 7516753 w 14630400"/>
              <a:gd name="connsiteY1" fmla="*/ 7658100 h 8229600"/>
              <a:gd name="connsiteX2" fmla="*/ 9966960 w 14630400"/>
              <a:gd name="connsiteY2" fmla="*/ 7658100 h 8229600"/>
              <a:gd name="connsiteX3" fmla="*/ 9966960 w 14630400"/>
              <a:gd name="connsiteY3" fmla="*/ 1013299 h 8229600"/>
              <a:gd name="connsiteX4" fmla="*/ 0 w 14630400"/>
              <a:gd name="connsiteY4" fmla="*/ 0 h 8229600"/>
              <a:gd name="connsiteX5" fmla="*/ 14630400 w 14630400"/>
              <a:gd name="connsiteY5" fmla="*/ 0 h 8229600"/>
              <a:gd name="connsiteX6" fmla="*/ 14630400 w 14630400"/>
              <a:gd name="connsiteY6" fmla="*/ 8229600 h 8229600"/>
              <a:gd name="connsiteX7" fmla="*/ 0 w 14630400"/>
              <a:gd name="connsiteY7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630400" h="8229600">
                <a:moveTo>
                  <a:pt x="7516753" y="1013299"/>
                </a:moveTo>
                <a:lnTo>
                  <a:pt x="7516753" y="7658100"/>
                </a:lnTo>
                <a:lnTo>
                  <a:pt x="9966960" y="7658100"/>
                </a:lnTo>
                <a:lnTo>
                  <a:pt x="9966960" y="1013299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7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3" y="2316350"/>
            <a:ext cx="4617713" cy="4662114"/>
          </a:xfrm>
          <a:prstGeom prst="rect">
            <a:avLst/>
          </a:prstGeom>
        </p:spPr>
      </p:pic>
      <p:sp>
        <p:nvSpPr>
          <p:cNvPr id="1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127000" y="-123986"/>
            <a:ext cx="15100300" cy="8518685"/>
          </a:xfrm>
          <a:custGeom>
            <a:avLst/>
            <a:gdLst>
              <a:gd name="connsiteX0" fmla="*/ 2863061 w 15100300"/>
              <a:gd name="connsiteY0" fmla="*/ 2266950 h 8547100"/>
              <a:gd name="connsiteX1" fmla="*/ 2627313 w 15100300"/>
              <a:gd name="connsiteY1" fmla="*/ 2502698 h 8547100"/>
              <a:gd name="connsiteX2" fmla="*/ 2627313 w 15100300"/>
              <a:gd name="connsiteY2" fmla="*/ 5245890 h 8547100"/>
              <a:gd name="connsiteX3" fmla="*/ 2863061 w 15100300"/>
              <a:gd name="connsiteY3" fmla="*/ 5481638 h 8547100"/>
              <a:gd name="connsiteX4" fmla="*/ 3806027 w 15100300"/>
              <a:gd name="connsiteY4" fmla="*/ 5481638 h 8547100"/>
              <a:gd name="connsiteX5" fmla="*/ 4041775 w 15100300"/>
              <a:gd name="connsiteY5" fmla="*/ 5245890 h 8547100"/>
              <a:gd name="connsiteX6" fmla="*/ 4041775 w 15100300"/>
              <a:gd name="connsiteY6" fmla="*/ 2502698 h 8547100"/>
              <a:gd name="connsiteX7" fmla="*/ 3806027 w 15100300"/>
              <a:gd name="connsiteY7" fmla="*/ 226695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2863061" y="2266950"/>
                </a:moveTo>
                <a:cubicBezTo>
                  <a:pt x="2732861" y="2266950"/>
                  <a:pt x="2627313" y="2372498"/>
                  <a:pt x="2627313" y="2502698"/>
                </a:cubicBezTo>
                <a:lnTo>
                  <a:pt x="2627313" y="5245890"/>
                </a:lnTo>
                <a:cubicBezTo>
                  <a:pt x="2627313" y="5376090"/>
                  <a:pt x="2732861" y="5481638"/>
                  <a:pt x="2863061" y="5481638"/>
                </a:cubicBezTo>
                <a:lnTo>
                  <a:pt x="3806027" y="5481638"/>
                </a:lnTo>
                <a:cubicBezTo>
                  <a:pt x="3936227" y="5481638"/>
                  <a:pt x="4041775" y="5376090"/>
                  <a:pt x="4041775" y="5245890"/>
                </a:cubicBezTo>
                <a:lnTo>
                  <a:pt x="4041775" y="2502698"/>
                </a:lnTo>
                <a:cubicBezTo>
                  <a:pt x="4041775" y="2372498"/>
                  <a:pt x="3936227" y="2266950"/>
                  <a:pt x="3806027" y="226695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593" y="1548091"/>
            <a:ext cx="8038138" cy="44404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00642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3" y="2316350"/>
            <a:ext cx="4617713" cy="4662114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8606076" y="4429125"/>
            <a:ext cx="595074" cy="1000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-127000" y="-108488"/>
            <a:ext cx="15100300" cy="8518685"/>
          </a:xfrm>
          <a:custGeom>
            <a:avLst/>
            <a:gdLst>
              <a:gd name="connsiteX0" fmla="*/ 2863061 w 15100300"/>
              <a:gd name="connsiteY0" fmla="*/ 2266950 h 8547100"/>
              <a:gd name="connsiteX1" fmla="*/ 2627313 w 15100300"/>
              <a:gd name="connsiteY1" fmla="*/ 2502698 h 8547100"/>
              <a:gd name="connsiteX2" fmla="*/ 2627313 w 15100300"/>
              <a:gd name="connsiteY2" fmla="*/ 5245890 h 8547100"/>
              <a:gd name="connsiteX3" fmla="*/ 2863061 w 15100300"/>
              <a:gd name="connsiteY3" fmla="*/ 5481638 h 8547100"/>
              <a:gd name="connsiteX4" fmla="*/ 3806027 w 15100300"/>
              <a:gd name="connsiteY4" fmla="*/ 5481638 h 8547100"/>
              <a:gd name="connsiteX5" fmla="*/ 4041775 w 15100300"/>
              <a:gd name="connsiteY5" fmla="*/ 5245890 h 8547100"/>
              <a:gd name="connsiteX6" fmla="*/ 4041775 w 15100300"/>
              <a:gd name="connsiteY6" fmla="*/ 2502698 h 8547100"/>
              <a:gd name="connsiteX7" fmla="*/ 3806027 w 15100300"/>
              <a:gd name="connsiteY7" fmla="*/ 226695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2863061" y="2266950"/>
                </a:moveTo>
                <a:cubicBezTo>
                  <a:pt x="2732861" y="2266950"/>
                  <a:pt x="2627313" y="2372498"/>
                  <a:pt x="2627313" y="2502698"/>
                </a:cubicBezTo>
                <a:lnTo>
                  <a:pt x="2627313" y="5245890"/>
                </a:lnTo>
                <a:cubicBezTo>
                  <a:pt x="2627313" y="5376090"/>
                  <a:pt x="2732861" y="5481638"/>
                  <a:pt x="2863061" y="5481638"/>
                </a:cubicBezTo>
                <a:lnTo>
                  <a:pt x="3806027" y="5481638"/>
                </a:lnTo>
                <a:cubicBezTo>
                  <a:pt x="3936227" y="5481638"/>
                  <a:pt x="4041775" y="5376090"/>
                  <a:pt x="4041775" y="5245890"/>
                </a:cubicBezTo>
                <a:lnTo>
                  <a:pt x="4041775" y="2502698"/>
                </a:lnTo>
                <a:cubicBezTo>
                  <a:pt x="4041775" y="2372498"/>
                  <a:pt x="3936227" y="2266950"/>
                  <a:pt x="3806027" y="226695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4312497" y="300858"/>
            <a:ext cx="10041678" cy="3906292"/>
            <a:chOff x="4312497" y="300858"/>
            <a:chExt cx="10041678" cy="390629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12497" y="300858"/>
              <a:ext cx="10041678" cy="3906292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10858501" y="1516764"/>
              <a:ext cx="542925" cy="269038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35810" y="5669381"/>
            <a:ext cx="12786102" cy="2175613"/>
            <a:chOff x="2581752" y="5669382"/>
            <a:chExt cx="12048648" cy="16261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81752" y="5669382"/>
              <a:ext cx="12048648" cy="1626151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9" name="모서리가 둥근 직사각형 18"/>
            <p:cNvSpPr/>
            <p:nvPr/>
          </p:nvSpPr>
          <p:spPr>
            <a:xfrm>
              <a:off x="11072811" y="5900738"/>
              <a:ext cx="542925" cy="139479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0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8203" y="1193599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4" y="3172626"/>
            <a:ext cx="5226271" cy="1699411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-127000" y="-170481"/>
            <a:ext cx="15100300" cy="8565181"/>
          </a:xfrm>
          <a:custGeom>
            <a:avLst/>
            <a:gdLst>
              <a:gd name="connsiteX0" fmla="*/ 973826 w 15100300"/>
              <a:gd name="connsiteY0" fmla="*/ 3438525 h 8547100"/>
              <a:gd name="connsiteX1" fmla="*/ 733315 w 15100300"/>
              <a:gd name="connsiteY1" fmla="*/ 3679036 h 8547100"/>
              <a:gd name="connsiteX2" fmla="*/ 733315 w 15100300"/>
              <a:gd name="connsiteY2" fmla="*/ 4641052 h 8547100"/>
              <a:gd name="connsiteX3" fmla="*/ 973826 w 15100300"/>
              <a:gd name="connsiteY3" fmla="*/ 4881563 h 8547100"/>
              <a:gd name="connsiteX4" fmla="*/ 3958428 w 15100300"/>
              <a:gd name="connsiteY4" fmla="*/ 4881563 h 8547100"/>
              <a:gd name="connsiteX5" fmla="*/ 4198939 w 15100300"/>
              <a:gd name="connsiteY5" fmla="*/ 4641052 h 8547100"/>
              <a:gd name="connsiteX6" fmla="*/ 4198939 w 15100300"/>
              <a:gd name="connsiteY6" fmla="*/ 3679036 h 8547100"/>
              <a:gd name="connsiteX7" fmla="*/ 3958428 w 15100300"/>
              <a:gd name="connsiteY7" fmla="*/ 3438525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973826" y="3438525"/>
                </a:moveTo>
                <a:cubicBezTo>
                  <a:pt x="840995" y="3438525"/>
                  <a:pt x="733315" y="3546205"/>
                  <a:pt x="733315" y="3679036"/>
                </a:cubicBezTo>
                <a:lnTo>
                  <a:pt x="733315" y="4641052"/>
                </a:lnTo>
                <a:cubicBezTo>
                  <a:pt x="733315" y="4773883"/>
                  <a:pt x="840995" y="4881563"/>
                  <a:pt x="973826" y="4881563"/>
                </a:cubicBezTo>
                <a:lnTo>
                  <a:pt x="3958428" y="4881563"/>
                </a:lnTo>
                <a:cubicBezTo>
                  <a:pt x="4091259" y="4881563"/>
                  <a:pt x="4198939" y="4773883"/>
                  <a:pt x="4198939" y="4641052"/>
                </a:cubicBezTo>
                <a:lnTo>
                  <a:pt x="4198939" y="3679036"/>
                </a:lnTo>
                <a:cubicBezTo>
                  <a:pt x="4198939" y="3546205"/>
                  <a:pt x="4091259" y="3438525"/>
                  <a:pt x="3958428" y="3438525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24" y="255139"/>
            <a:ext cx="6203469" cy="4110531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624" y="4522610"/>
            <a:ext cx="7458076" cy="331077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97986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14" y="3172626"/>
            <a:ext cx="5226271" cy="1699411"/>
          </a:xfrm>
          <a:prstGeom prst="rect">
            <a:avLst/>
          </a:prstGeom>
        </p:spPr>
      </p:pic>
      <p:sp>
        <p:nvSpPr>
          <p:cNvPr id="29" name="아래쪽 화살표 28"/>
          <p:cNvSpPr/>
          <p:nvPr/>
        </p:nvSpPr>
        <p:spPr>
          <a:xfrm>
            <a:off x="9352857" y="3457503"/>
            <a:ext cx="595074" cy="923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21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-127000" y="-170481"/>
            <a:ext cx="15100300" cy="8565181"/>
          </a:xfrm>
          <a:custGeom>
            <a:avLst/>
            <a:gdLst>
              <a:gd name="connsiteX0" fmla="*/ 973826 w 15100300"/>
              <a:gd name="connsiteY0" fmla="*/ 3438525 h 8547100"/>
              <a:gd name="connsiteX1" fmla="*/ 733315 w 15100300"/>
              <a:gd name="connsiteY1" fmla="*/ 3679036 h 8547100"/>
              <a:gd name="connsiteX2" fmla="*/ 733315 w 15100300"/>
              <a:gd name="connsiteY2" fmla="*/ 4641052 h 8547100"/>
              <a:gd name="connsiteX3" fmla="*/ 973826 w 15100300"/>
              <a:gd name="connsiteY3" fmla="*/ 4881563 h 8547100"/>
              <a:gd name="connsiteX4" fmla="*/ 3958428 w 15100300"/>
              <a:gd name="connsiteY4" fmla="*/ 4881563 h 8547100"/>
              <a:gd name="connsiteX5" fmla="*/ 4198939 w 15100300"/>
              <a:gd name="connsiteY5" fmla="*/ 4641052 h 8547100"/>
              <a:gd name="connsiteX6" fmla="*/ 4198939 w 15100300"/>
              <a:gd name="connsiteY6" fmla="*/ 3679036 h 8547100"/>
              <a:gd name="connsiteX7" fmla="*/ 3958428 w 15100300"/>
              <a:gd name="connsiteY7" fmla="*/ 3438525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973826" y="3438525"/>
                </a:moveTo>
                <a:cubicBezTo>
                  <a:pt x="840995" y="3438525"/>
                  <a:pt x="733315" y="3546205"/>
                  <a:pt x="733315" y="3679036"/>
                </a:cubicBezTo>
                <a:lnTo>
                  <a:pt x="733315" y="4641052"/>
                </a:lnTo>
                <a:cubicBezTo>
                  <a:pt x="733315" y="4773883"/>
                  <a:pt x="840995" y="4881563"/>
                  <a:pt x="973826" y="4881563"/>
                </a:cubicBezTo>
                <a:lnTo>
                  <a:pt x="3958428" y="4881563"/>
                </a:lnTo>
                <a:cubicBezTo>
                  <a:pt x="4091259" y="4881563"/>
                  <a:pt x="4198939" y="4773883"/>
                  <a:pt x="4198939" y="4641052"/>
                </a:cubicBezTo>
                <a:lnTo>
                  <a:pt x="4198939" y="3679036"/>
                </a:lnTo>
                <a:cubicBezTo>
                  <a:pt x="4198939" y="3546205"/>
                  <a:pt x="4091259" y="3438525"/>
                  <a:pt x="3958428" y="3438525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4263177" y="458139"/>
            <a:ext cx="10186987" cy="2928302"/>
            <a:chOff x="4263177" y="458139"/>
            <a:chExt cx="10186987" cy="292830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3177" y="458139"/>
              <a:ext cx="10186987" cy="2928302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11144250" y="458139"/>
              <a:ext cx="585788" cy="292830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255550" y="4497653"/>
            <a:ext cx="10194614" cy="3345760"/>
            <a:chOff x="4255550" y="4497653"/>
            <a:chExt cx="10194614" cy="3345760"/>
          </a:xfrm>
        </p:grpSpPr>
        <p:grpSp>
          <p:nvGrpSpPr>
            <p:cNvPr id="11" name="그룹 10"/>
            <p:cNvGrpSpPr/>
            <p:nvPr/>
          </p:nvGrpSpPr>
          <p:grpSpPr>
            <a:xfrm>
              <a:off x="4255550" y="4497653"/>
              <a:ext cx="10194614" cy="3342849"/>
              <a:chOff x="4255550" y="4471988"/>
              <a:chExt cx="10194614" cy="3342849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5550" y="6877999"/>
                <a:ext cx="10194614" cy="936838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55550" y="4471988"/>
                <a:ext cx="10194614" cy="2403352"/>
              </a:xfrm>
              <a:prstGeom prst="rect">
                <a:avLst/>
              </a:prstGeom>
              <a:ln w="38100">
                <a:solidFill>
                  <a:schemeClr val="accent6"/>
                </a:solidFill>
              </a:ln>
            </p:spPr>
          </p:pic>
        </p:grpSp>
        <p:sp>
          <p:nvSpPr>
            <p:cNvPr id="25" name="모서리가 둥근 직사각형 24"/>
            <p:cNvSpPr/>
            <p:nvPr/>
          </p:nvSpPr>
          <p:spPr>
            <a:xfrm>
              <a:off x="11589544" y="4537877"/>
              <a:ext cx="711994" cy="3305536"/>
            </a:xfrm>
            <a:prstGeom prst="roundRect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043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" y="1302316"/>
            <a:ext cx="4289329" cy="645522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8203" y="1193599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202619" y="3026239"/>
            <a:ext cx="1401595" cy="140159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3" name="꺾인 연결선 22"/>
          <p:cNvCxnSpPr/>
          <p:nvPr/>
        </p:nvCxnSpPr>
        <p:spPr>
          <a:xfrm>
            <a:off x="862948" y="4411757"/>
            <a:ext cx="4875384" cy="2073371"/>
          </a:xfrm>
          <a:prstGeom prst="bentConnector3">
            <a:avLst>
              <a:gd name="adj1" fmla="val 409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3122541" y="3040973"/>
            <a:ext cx="1401595" cy="140159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직선 화살표 연결선 26"/>
          <p:cNvCxnSpPr>
            <a:stCxn id="26" idx="7"/>
            <a:endCxn id="6" idx="1"/>
          </p:cNvCxnSpPr>
          <p:nvPr/>
        </p:nvCxnSpPr>
        <p:spPr>
          <a:xfrm flipV="1">
            <a:off x="4318877" y="1865817"/>
            <a:ext cx="1419455" cy="1380415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-127000" y="-139484"/>
            <a:ext cx="15100300" cy="8534184"/>
          </a:xfrm>
          <a:custGeom>
            <a:avLst/>
            <a:gdLst>
              <a:gd name="connsiteX0" fmla="*/ 687075 w 15100300"/>
              <a:gd name="connsiteY0" fmla="*/ 3249930 h 8547100"/>
              <a:gd name="connsiteX1" fmla="*/ 456565 w 15100300"/>
              <a:gd name="connsiteY1" fmla="*/ 3480440 h 8547100"/>
              <a:gd name="connsiteX2" fmla="*/ 456565 w 15100300"/>
              <a:gd name="connsiteY2" fmla="*/ 4402450 h 8547100"/>
              <a:gd name="connsiteX3" fmla="*/ 687075 w 15100300"/>
              <a:gd name="connsiteY3" fmla="*/ 4632960 h 8547100"/>
              <a:gd name="connsiteX4" fmla="*/ 4422771 w 15100300"/>
              <a:gd name="connsiteY4" fmla="*/ 4632960 h 8547100"/>
              <a:gd name="connsiteX5" fmla="*/ 4653281 w 15100300"/>
              <a:gd name="connsiteY5" fmla="*/ 4402450 h 8547100"/>
              <a:gd name="connsiteX6" fmla="*/ 4653281 w 15100300"/>
              <a:gd name="connsiteY6" fmla="*/ 3480440 h 8547100"/>
              <a:gd name="connsiteX7" fmla="*/ 4422771 w 15100300"/>
              <a:gd name="connsiteY7" fmla="*/ 324993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687075" y="3249930"/>
                </a:moveTo>
                <a:cubicBezTo>
                  <a:pt x="559768" y="3249930"/>
                  <a:pt x="456565" y="3353133"/>
                  <a:pt x="456565" y="3480440"/>
                </a:cubicBezTo>
                <a:lnTo>
                  <a:pt x="456565" y="4402450"/>
                </a:lnTo>
                <a:cubicBezTo>
                  <a:pt x="456565" y="4529757"/>
                  <a:pt x="559768" y="4632960"/>
                  <a:pt x="687075" y="4632960"/>
                </a:cubicBezTo>
                <a:lnTo>
                  <a:pt x="4422771" y="4632960"/>
                </a:lnTo>
                <a:cubicBezTo>
                  <a:pt x="4550077" y="4632960"/>
                  <a:pt x="4653281" y="4529757"/>
                  <a:pt x="4653281" y="4402450"/>
                </a:cubicBezTo>
                <a:lnTo>
                  <a:pt x="4653281" y="3480440"/>
                </a:lnTo>
                <a:cubicBezTo>
                  <a:pt x="4653281" y="3353133"/>
                  <a:pt x="4550077" y="3249930"/>
                  <a:pt x="4422771" y="324993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638" y="3685627"/>
            <a:ext cx="6379623" cy="4345415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332" y="141792"/>
            <a:ext cx="6877050" cy="3448050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5485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" y="1302316"/>
            <a:ext cx="4289329" cy="645522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3122541" y="3040973"/>
            <a:ext cx="1401595" cy="140159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7"/>
            <a:endCxn id="3" idx="1"/>
          </p:cNvCxnSpPr>
          <p:nvPr/>
        </p:nvCxnSpPr>
        <p:spPr>
          <a:xfrm flipV="1">
            <a:off x="4318877" y="2468486"/>
            <a:ext cx="596680" cy="777746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202619" y="3026239"/>
            <a:ext cx="1401595" cy="140159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endCxn id="5" idx="1"/>
          </p:cNvCxnSpPr>
          <p:nvPr/>
        </p:nvCxnSpPr>
        <p:spPr>
          <a:xfrm>
            <a:off x="862948" y="4411757"/>
            <a:ext cx="4087716" cy="2073371"/>
          </a:xfrm>
          <a:prstGeom prst="bentConnector3">
            <a:avLst>
              <a:gd name="adj1" fmla="val -52"/>
            </a:avLst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-127000" y="-139484"/>
            <a:ext cx="15100300" cy="8534184"/>
          </a:xfrm>
          <a:custGeom>
            <a:avLst/>
            <a:gdLst>
              <a:gd name="connsiteX0" fmla="*/ 687075 w 15100300"/>
              <a:gd name="connsiteY0" fmla="*/ 3249930 h 8547100"/>
              <a:gd name="connsiteX1" fmla="*/ 456565 w 15100300"/>
              <a:gd name="connsiteY1" fmla="*/ 3480440 h 8547100"/>
              <a:gd name="connsiteX2" fmla="*/ 456565 w 15100300"/>
              <a:gd name="connsiteY2" fmla="*/ 4402450 h 8547100"/>
              <a:gd name="connsiteX3" fmla="*/ 687075 w 15100300"/>
              <a:gd name="connsiteY3" fmla="*/ 4632960 h 8547100"/>
              <a:gd name="connsiteX4" fmla="*/ 4422771 w 15100300"/>
              <a:gd name="connsiteY4" fmla="*/ 4632960 h 8547100"/>
              <a:gd name="connsiteX5" fmla="*/ 4653281 w 15100300"/>
              <a:gd name="connsiteY5" fmla="*/ 4402450 h 8547100"/>
              <a:gd name="connsiteX6" fmla="*/ 4653281 w 15100300"/>
              <a:gd name="connsiteY6" fmla="*/ 3480440 h 8547100"/>
              <a:gd name="connsiteX7" fmla="*/ 4422771 w 15100300"/>
              <a:gd name="connsiteY7" fmla="*/ 324993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687075" y="3249930"/>
                </a:moveTo>
                <a:cubicBezTo>
                  <a:pt x="559768" y="3249930"/>
                  <a:pt x="456565" y="3353133"/>
                  <a:pt x="456565" y="3480440"/>
                </a:cubicBezTo>
                <a:lnTo>
                  <a:pt x="456565" y="4402450"/>
                </a:lnTo>
                <a:cubicBezTo>
                  <a:pt x="456565" y="4529757"/>
                  <a:pt x="559768" y="4632960"/>
                  <a:pt x="687075" y="4632960"/>
                </a:cubicBezTo>
                <a:lnTo>
                  <a:pt x="4422771" y="4632960"/>
                </a:lnTo>
                <a:cubicBezTo>
                  <a:pt x="4550077" y="4632960"/>
                  <a:pt x="4653281" y="4529757"/>
                  <a:pt x="4653281" y="4402450"/>
                </a:cubicBezTo>
                <a:lnTo>
                  <a:pt x="4653281" y="3480440"/>
                </a:lnTo>
                <a:cubicBezTo>
                  <a:pt x="4653281" y="3353133"/>
                  <a:pt x="4550077" y="3249930"/>
                  <a:pt x="4422771" y="324993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114342"/>
            <a:ext cx="7410448" cy="4546002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664" y="4850799"/>
            <a:ext cx="7401176" cy="326865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578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02008" y="6450112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-127000" y="-154983"/>
            <a:ext cx="15100300" cy="8549683"/>
          </a:xfrm>
          <a:custGeom>
            <a:avLst/>
            <a:gdLst>
              <a:gd name="connsiteX0" fmla="*/ 1369612 w 15100300"/>
              <a:gd name="connsiteY0" fmla="*/ 2041485 h 8547100"/>
              <a:gd name="connsiteX1" fmla="*/ 1166009 w 15100300"/>
              <a:gd name="connsiteY1" fmla="*/ 2245088 h 8547100"/>
              <a:gd name="connsiteX2" fmla="*/ 1166009 w 15100300"/>
              <a:gd name="connsiteY2" fmla="*/ 7567970 h 8547100"/>
              <a:gd name="connsiteX3" fmla="*/ 1369612 w 15100300"/>
              <a:gd name="connsiteY3" fmla="*/ 7771573 h 8547100"/>
              <a:gd name="connsiteX4" fmla="*/ 2183997 w 15100300"/>
              <a:gd name="connsiteY4" fmla="*/ 7771573 h 8547100"/>
              <a:gd name="connsiteX5" fmla="*/ 2387600 w 15100300"/>
              <a:gd name="connsiteY5" fmla="*/ 7567970 h 8547100"/>
              <a:gd name="connsiteX6" fmla="*/ 2387600 w 15100300"/>
              <a:gd name="connsiteY6" fmla="*/ 2245088 h 8547100"/>
              <a:gd name="connsiteX7" fmla="*/ 2183997 w 15100300"/>
              <a:gd name="connsiteY7" fmla="*/ 2041485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1369612" y="2041485"/>
                </a:moveTo>
                <a:cubicBezTo>
                  <a:pt x="1257165" y="2041485"/>
                  <a:pt x="1166009" y="2132641"/>
                  <a:pt x="1166009" y="2245088"/>
                </a:cubicBezTo>
                <a:lnTo>
                  <a:pt x="1166009" y="7567970"/>
                </a:lnTo>
                <a:cubicBezTo>
                  <a:pt x="1166009" y="7680417"/>
                  <a:pt x="1257165" y="7771573"/>
                  <a:pt x="1369612" y="7771573"/>
                </a:cubicBezTo>
                <a:lnTo>
                  <a:pt x="2183997" y="7771573"/>
                </a:lnTo>
                <a:cubicBezTo>
                  <a:pt x="2296444" y="7771573"/>
                  <a:pt x="2387600" y="7680417"/>
                  <a:pt x="2387600" y="7567970"/>
                </a:cubicBezTo>
                <a:lnTo>
                  <a:pt x="2387600" y="2245088"/>
                </a:lnTo>
                <a:cubicBezTo>
                  <a:pt x="2387600" y="2132641"/>
                  <a:pt x="2296444" y="2041485"/>
                  <a:pt x="2183997" y="2041485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968" y="991009"/>
            <a:ext cx="8454359" cy="583672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cxnSp>
        <p:nvCxnSpPr>
          <p:cNvPr id="4" name="직선 화살표 연결선 3"/>
          <p:cNvCxnSpPr>
            <a:stCxn id="15" idx="7"/>
            <a:endCxn id="3" idx="1"/>
          </p:cNvCxnSpPr>
          <p:nvPr/>
        </p:nvCxnSpPr>
        <p:spPr>
          <a:xfrm flipV="1">
            <a:off x="1975118" y="3909374"/>
            <a:ext cx="3031850" cy="270769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3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361362" y="3409443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-127000" y="-201478"/>
            <a:ext cx="15100300" cy="8596178"/>
          </a:xfrm>
          <a:custGeom>
            <a:avLst/>
            <a:gdLst>
              <a:gd name="connsiteX0" fmla="*/ 2678285 w 15100300"/>
              <a:gd name="connsiteY0" fmla="*/ 3523703 h 8547100"/>
              <a:gd name="connsiteX1" fmla="*/ 2485147 w 15100300"/>
              <a:gd name="connsiteY1" fmla="*/ 3716841 h 8547100"/>
              <a:gd name="connsiteX2" fmla="*/ 2485147 w 15100300"/>
              <a:gd name="connsiteY2" fmla="*/ 6144797 h 8547100"/>
              <a:gd name="connsiteX3" fmla="*/ 2678285 w 15100300"/>
              <a:gd name="connsiteY3" fmla="*/ 6337935 h 8547100"/>
              <a:gd name="connsiteX4" fmla="*/ 3450811 w 15100300"/>
              <a:gd name="connsiteY4" fmla="*/ 6337935 h 8547100"/>
              <a:gd name="connsiteX5" fmla="*/ 3643949 w 15100300"/>
              <a:gd name="connsiteY5" fmla="*/ 6144797 h 8547100"/>
              <a:gd name="connsiteX6" fmla="*/ 3643949 w 15100300"/>
              <a:gd name="connsiteY6" fmla="*/ 3716841 h 8547100"/>
              <a:gd name="connsiteX7" fmla="*/ 3450811 w 15100300"/>
              <a:gd name="connsiteY7" fmla="*/ 3523703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2678285" y="3523703"/>
                </a:moveTo>
                <a:cubicBezTo>
                  <a:pt x="2571618" y="3523703"/>
                  <a:pt x="2485147" y="3610174"/>
                  <a:pt x="2485147" y="3716841"/>
                </a:cubicBezTo>
                <a:lnTo>
                  <a:pt x="2485147" y="6144797"/>
                </a:lnTo>
                <a:cubicBezTo>
                  <a:pt x="2485147" y="6251464"/>
                  <a:pt x="2571618" y="6337935"/>
                  <a:pt x="2678285" y="6337935"/>
                </a:cubicBezTo>
                <a:lnTo>
                  <a:pt x="3450811" y="6337935"/>
                </a:lnTo>
                <a:cubicBezTo>
                  <a:pt x="3557478" y="6337935"/>
                  <a:pt x="3643949" y="6251464"/>
                  <a:pt x="3643949" y="6144797"/>
                </a:cubicBezTo>
                <a:lnTo>
                  <a:pt x="3643949" y="3716841"/>
                </a:lnTo>
                <a:cubicBezTo>
                  <a:pt x="3643949" y="3610174"/>
                  <a:pt x="3557478" y="3523703"/>
                  <a:pt x="3450811" y="3523703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519" y="743891"/>
            <a:ext cx="6291106" cy="2289778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674" y="3523230"/>
            <a:ext cx="9018242" cy="275660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8112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329497" y="4906658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-127000" y="-201478"/>
            <a:ext cx="15100300" cy="8596178"/>
          </a:xfrm>
          <a:custGeom>
            <a:avLst/>
            <a:gdLst>
              <a:gd name="connsiteX0" fmla="*/ 2678285 w 15100300"/>
              <a:gd name="connsiteY0" fmla="*/ 3523703 h 8547100"/>
              <a:gd name="connsiteX1" fmla="*/ 2485147 w 15100300"/>
              <a:gd name="connsiteY1" fmla="*/ 3716841 h 8547100"/>
              <a:gd name="connsiteX2" fmla="*/ 2485147 w 15100300"/>
              <a:gd name="connsiteY2" fmla="*/ 6144797 h 8547100"/>
              <a:gd name="connsiteX3" fmla="*/ 2678285 w 15100300"/>
              <a:gd name="connsiteY3" fmla="*/ 6337935 h 8547100"/>
              <a:gd name="connsiteX4" fmla="*/ 3450811 w 15100300"/>
              <a:gd name="connsiteY4" fmla="*/ 6337935 h 8547100"/>
              <a:gd name="connsiteX5" fmla="*/ 3643949 w 15100300"/>
              <a:gd name="connsiteY5" fmla="*/ 6144797 h 8547100"/>
              <a:gd name="connsiteX6" fmla="*/ 3643949 w 15100300"/>
              <a:gd name="connsiteY6" fmla="*/ 3716841 h 8547100"/>
              <a:gd name="connsiteX7" fmla="*/ 3450811 w 15100300"/>
              <a:gd name="connsiteY7" fmla="*/ 3523703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2678285" y="3523703"/>
                </a:moveTo>
                <a:cubicBezTo>
                  <a:pt x="2571618" y="3523703"/>
                  <a:pt x="2485147" y="3610174"/>
                  <a:pt x="2485147" y="3716841"/>
                </a:cubicBezTo>
                <a:lnTo>
                  <a:pt x="2485147" y="6144797"/>
                </a:lnTo>
                <a:cubicBezTo>
                  <a:pt x="2485147" y="6251464"/>
                  <a:pt x="2571618" y="6337935"/>
                  <a:pt x="2678285" y="6337935"/>
                </a:cubicBezTo>
                <a:lnTo>
                  <a:pt x="3450811" y="6337935"/>
                </a:lnTo>
                <a:cubicBezTo>
                  <a:pt x="3557478" y="6337935"/>
                  <a:pt x="3643949" y="6251464"/>
                  <a:pt x="3643949" y="6144797"/>
                </a:cubicBezTo>
                <a:lnTo>
                  <a:pt x="3643949" y="3716841"/>
                </a:lnTo>
                <a:cubicBezTo>
                  <a:pt x="3643949" y="3610174"/>
                  <a:pt x="3557478" y="3523703"/>
                  <a:pt x="3450811" y="3523703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7423150" y="4680734"/>
            <a:ext cx="227307" cy="343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0133042" y="6236209"/>
            <a:ext cx="462456" cy="178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9614" y="246156"/>
            <a:ext cx="8496300" cy="430530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375" y="5224378"/>
            <a:ext cx="4712165" cy="238101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1917" y="4754445"/>
            <a:ext cx="3024121" cy="332088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3877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96576" y="2543051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-127000" y="-152400"/>
            <a:ext cx="15100300" cy="8547100"/>
          </a:xfrm>
          <a:custGeom>
            <a:avLst/>
            <a:gdLst>
              <a:gd name="connsiteX0" fmla="*/ 4085364 w 15100300"/>
              <a:gd name="connsiteY0" fmla="*/ 2611821 h 8547100"/>
              <a:gd name="connsiteX1" fmla="*/ 3889703 w 15100300"/>
              <a:gd name="connsiteY1" fmla="*/ 2807482 h 8547100"/>
              <a:gd name="connsiteX2" fmla="*/ 3889703 w 15100300"/>
              <a:gd name="connsiteY2" fmla="*/ 5348546 h 8547100"/>
              <a:gd name="connsiteX3" fmla="*/ 4085364 w 15100300"/>
              <a:gd name="connsiteY3" fmla="*/ 5544207 h 8547100"/>
              <a:gd name="connsiteX4" fmla="*/ 4867985 w 15100300"/>
              <a:gd name="connsiteY4" fmla="*/ 5544207 h 8547100"/>
              <a:gd name="connsiteX5" fmla="*/ 5063645 w 15100300"/>
              <a:gd name="connsiteY5" fmla="*/ 5348546 h 8547100"/>
              <a:gd name="connsiteX6" fmla="*/ 5063645 w 15100300"/>
              <a:gd name="connsiteY6" fmla="*/ 2807482 h 8547100"/>
              <a:gd name="connsiteX7" fmla="*/ 4867985 w 15100300"/>
              <a:gd name="connsiteY7" fmla="*/ 2611821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4085364" y="2611821"/>
                </a:moveTo>
                <a:cubicBezTo>
                  <a:pt x="3977303" y="2611821"/>
                  <a:pt x="3889703" y="2699421"/>
                  <a:pt x="3889703" y="2807482"/>
                </a:cubicBezTo>
                <a:lnTo>
                  <a:pt x="3889703" y="5348546"/>
                </a:lnTo>
                <a:cubicBezTo>
                  <a:pt x="3889703" y="5456607"/>
                  <a:pt x="3977303" y="5544207"/>
                  <a:pt x="4085364" y="5544207"/>
                </a:cubicBezTo>
                <a:lnTo>
                  <a:pt x="4867985" y="5544207"/>
                </a:lnTo>
                <a:cubicBezTo>
                  <a:pt x="4976045" y="5544207"/>
                  <a:pt x="5063645" y="5456607"/>
                  <a:pt x="5063645" y="5348546"/>
                </a:cubicBezTo>
                <a:lnTo>
                  <a:pt x="5063645" y="2807482"/>
                </a:lnTo>
                <a:cubicBezTo>
                  <a:pt x="5063645" y="2699421"/>
                  <a:pt x="4976045" y="2611821"/>
                  <a:pt x="4867985" y="2611821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467" y="152543"/>
            <a:ext cx="5407064" cy="4495029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524" y="4755346"/>
            <a:ext cx="7010295" cy="326756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61533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22961" y="2286297"/>
            <a:ext cx="3586994" cy="5371803"/>
          </a:xfrm>
          <a:prstGeom prst="rect">
            <a:avLst/>
          </a:prstGeom>
        </p:spPr>
        <p:txBody>
          <a:bodyPr lIns="40640" tIns="40640" rIns="40640" bIns="40640" rtlCol="0" anchor="ctr"/>
          <a:lstStyle/>
          <a:p>
            <a:pPr algn="ctr">
              <a:lnSpc>
                <a:spcPts val="1942"/>
              </a:lnSpc>
            </a:pPr>
            <a:endParaRPr sz="1440"/>
          </a:p>
        </p:txBody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54457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" y="213477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err="1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구축배경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92952" y="1093840"/>
          <a:ext cx="3454400" cy="6414345"/>
        </p:xfrm>
        <a:graphic>
          <a:graphicData uri="http://schemas.openxmlformats.org/drawingml/2006/table">
            <a:tbl>
              <a:tblPr/>
              <a:tblGrid>
                <a:gridCol w="1713706">
                  <a:extLst>
                    <a:ext uri="{9D8B030D-6E8A-4147-A177-3AD203B41FA5}">
                      <a16:colId xmlns:a16="http://schemas.microsoft.com/office/drawing/2014/main" val="2763848310"/>
                    </a:ext>
                  </a:extLst>
                </a:gridCol>
                <a:gridCol w="1740694">
                  <a:extLst>
                    <a:ext uri="{9D8B030D-6E8A-4147-A177-3AD203B41FA5}">
                      <a16:colId xmlns:a16="http://schemas.microsoft.com/office/drawing/2014/main" val="3275255325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분류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개수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6138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종합병원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373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1743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요양병원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1,437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0800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일반병원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1,398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6796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34,838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699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결핵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729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한센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1215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특수병원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정신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258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2227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236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15599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18,843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53233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547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69837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14,577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3260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부속의원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266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97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조산원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87355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총합</a:t>
                      </a:r>
                      <a:endParaRPr lang="ko-KR" altLang="en-US" sz="110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72,790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3869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5" y="2717184"/>
            <a:ext cx="6786538" cy="4553072"/>
          </a:xfrm>
          <a:prstGeom prst="rect">
            <a:avLst/>
          </a:prstGeom>
        </p:spPr>
      </p:pic>
      <p:pic>
        <p:nvPicPr>
          <p:cNvPr id="2050" name="Picture 2" descr="병·의원 진료예약 플랫폼 똑닥, 회원 700만명 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13" y="1178508"/>
            <a:ext cx="2964833" cy="11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대면 진료 대표 플랫폼 굿닥, &quot;사용자 편의성 서비스 강화 집중&quot; - 뉴스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14" y="2487083"/>
            <a:ext cx="3032641" cy="16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2911" y="5315088"/>
            <a:ext cx="2932365" cy="895599"/>
          </a:xfrm>
          <a:prstGeom prst="rect">
            <a:avLst/>
          </a:prstGeom>
        </p:spPr>
      </p:pic>
      <p:pic>
        <p:nvPicPr>
          <p:cNvPr id="2056" name="Picture 8" descr="KT Enterprise' 브랜드 공개… KT, B2B DX 시장 1등 정조준 &lt; 중소벤처기업 &lt; 뉴스 &lt; 기사본문 - 중소기업뉴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31" y="6210687"/>
            <a:ext cx="35147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국민비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685" y="5729454"/>
            <a:ext cx="2481901" cy="124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212841" y="4572000"/>
            <a:ext cx="4107044" cy="3086100"/>
          </a:xfrm>
          <a:prstGeom prst="roundRect">
            <a:avLst/>
          </a:prstGeom>
          <a:noFill/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56607" y="1013299"/>
            <a:ext cx="4107044" cy="3086100"/>
          </a:xfrm>
          <a:prstGeom prst="roundRect">
            <a:avLst/>
          </a:prstGeom>
          <a:noFill/>
          <a:ln w="50800">
            <a:solidFill>
              <a:srgbClr val="00A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5" name="자유형 24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10674777 w 14630400"/>
              <a:gd name="connsiteY0" fmla="*/ 1017109 h 8229600"/>
              <a:gd name="connsiteX1" fmla="*/ 10160417 w 14630400"/>
              <a:gd name="connsiteY1" fmla="*/ 1531469 h 8229600"/>
              <a:gd name="connsiteX2" fmla="*/ 10160417 w 14630400"/>
              <a:gd name="connsiteY2" fmla="*/ 3588849 h 8229600"/>
              <a:gd name="connsiteX3" fmla="*/ 10674777 w 14630400"/>
              <a:gd name="connsiteY3" fmla="*/ 4103209 h 8229600"/>
              <a:gd name="connsiteX4" fmla="*/ 13753101 w 14630400"/>
              <a:gd name="connsiteY4" fmla="*/ 4103209 h 8229600"/>
              <a:gd name="connsiteX5" fmla="*/ 14267461 w 14630400"/>
              <a:gd name="connsiteY5" fmla="*/ 3588849 h 8229600"/>
              <a:gd name="connsiteX6" fmla="*/ 14267461 w 14630400"/>
              <a:gd name="connsiteY6" fmla="*/ 1531469 h 8229600"/>
              <a:gd name="connsiteX7" fmla="*/ 13753101 w 14630400"/>
              <a:gd name="connsiteY7" fmla="*/ 1017109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674777" y="1017109"/>
                </a:moveTo>
                <a:cubicBezTo>
                  <a:pt x="10390704" y="1017109"/>
                  <a:pt x="10160417" y="1247396"/>
                  <a:pt x="10160417" y="1531469"/>
                </a:cubicBezTo>
                <a:lnTo>
                  <a:pt x="10160417" y="3588849"/>
                </a:lnTo>
                <a:cubicBezTo>
                  <a:pt x="10160417" y="3872922"/>
                  <a:pt x="10390704" y="4103209"/>
                  <a:pt x="10674777" y="4103209"/>
                </a:cubicBezTo>
                <a:lnTo>
                  <a:pt x="13753101" y="4103209"/>
                </a:lnTo>
                <a:cubicBezTo>
                  <a:pt x="14037174" y="4103209"/>
                  <a:pt x="14267461" y="3872922"/>
                  <a:pt x="14267461" y="3588849"/>
                </a:cubicBezTo>
                <a:lnTo>
                  <a:pt x="14267461" y="1531469"/>
                </a:lnTo>
                <a:cubicBezTo>
                  <a:pt x="14267461" y="1247396"/>
                  <a:pt x="14037174" y="1017109"/>
                  <a:pt x="13753101" y="1017109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726" y="1467622"/>
            <a:ext cx="4712130" cy="516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6597" y="607325"/>
            <a:ext cx="3825839" cy="67446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31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711912" y="4178980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-127000" y="-152400"/>
            <a:ext cx="15100300" cy="8547100"/>
          </a:xfrm>
          <a:custGeom>
            <a:avLst/>
            <a:gdLst>
              <a:gd name="connsiteX0" fmla="*/ 4085364 w 15100300"/>
              <a:gd name="connsiteY0" fmla="*/ 2611821 h 8547100"/>
              <a:gd name="connsiteX1" fmla="*/ 3889703 w 15100300"/>
              <a:gd name="connsiteY1" fmla="*/ 2807482 h 8547100"/>
              <a:gd name="connsiteX2" fmla="*/ 3889703 w 15100300"/>
              <a:gd name="connsiteY2" fmla="*/ 5348546 h 8547100"/>
              <a:gd name="connsiteX3" fmla="*/ 4085364 w 15100300"/>
              <a:gd name="connsiteY3" fmla="*/ 5544207 h 8547100"/>
              <a:gd name="connsiteX4" fmla="*/ 4867985 w 15100300"/>
              <a:gd name="connsiteY4" fmla="*/ 5544207 h 8547100"/>
              <a:gd name="connsiteX5" fmla="*/ 5063645 w 15100300"/>
              <a:gd name="connsiteY5" fmla="*/ 5348546 h 8547100"/>
              <a:gd name="connsiteX6" fmla="*/ 5063645 w 15100300"/>
              <a:gd name="connsiteY6" fmla="*/ 2807482 h 8547100"/>
              <a:gd name="connsiteX7" fmla="*/ 4867985 w 15100300"/>
              <a:gd name="connsiteY7" fmla="*/ 2611821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4085364" y="2611821"/>
                </a:moveTo>
                <a:cubicBezTo>
                  <a:pt x="3977303" y="2611821"/>
                  <a:pt x="3889703" y="2699421"/>
                  <a:pt x="3889703" y="2807482"/>
                </a:cubicBezTo>
                <a:lnTo>
                  <a:pt x="3889703" y="5348546"/>
                </a:lnTo>
                <a:cubicBezTo>
                  <a:pt x="3889703" y="5456607"/>
                  <a:pt x="3977303" y="5544207"/>
                  <a:pt x="4085364" y="5544207"/>
                </a:cubicBezTo>
                <a:lnTo>
                  <a:pt x="4867985" y="5544207"/>
                </a:lnTo>
                <a:cubicBezTo>
                  <a:pt x="4976045" y="5544207"/>
                  <a:pt x="5063645" y="5456607"/>
                  <a:pt x="5063645" y="5348546"/>
                </a:cubicBezTo>
                <a:lnTo>
                  <a:pt x="5063645" y="2807482"/>
                </a:lnTo>
                <a:cubicBezTo>
                  <a:pt x="5063645" y="2699421"/>
                  <a:pt x="4976045" y="2611821"/>
                  <a:pt x="4867985" y="2611821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41" y="479737"/>
            <a:ext cx="3736809" cy="433565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620" y="3195674"/>
            <a:ext cx="5143500" cy="442912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27483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38" y="1947320"/>
            <a:ext cx="4122156" cy="590842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711912" y="4178980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23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-127000" y="-152400"/>
            <a:ext cx="15100300" cy="8547100"/>
          </a:xfrm>
          <a:custGeom>
            <a:avLst/>
            <a:gdLst>
              <a:gd name="connsiteX0" fmla="*/ 4049772 w 15100300"/>
              <a:gd name="connsiteY0" fmla="*/ 4273550 h 8547100"/>
              <a:gd name="connsiteX1" fmla="*/ 3846993 w 15100300"/>
              <a:gd name="connsiteY1" fmla="*/ 4476329 h 8547100"/>
              <a:gd name="connsiteX2" fmla="*/ 3846993 w 15100300"/>
              <a:gd name="connsiteY2" fmla="*/ 6905810 h 8547100"/>
              <a:gd name="connsiteX3" fmla="*/ 4049772 w 15100300"/>
              <a:gd name="connsiteY3" fmla="*/ 7108589 h 8547100"/>
              <a:gd name="connsiteX4" fmla="*/ 4860866 w 15100300"/>
              <a:gd name="connsiteY4" fmla="*/ 7108589 h 8547100"/>
              <a:gd name="connsiteX5" fmla="*/ 5063645 w 15100300"/>
              <a:gd name="connsiteY5" fmla="*/ 6905810 h 8547100"/>
              <a:gd name="connsiteX6" fmla="*/ 5063645 w 15100300"/>
              <a:gd name="connsiteY6" fmla="*/ 4476329 h 8547100"/>
              <a:gd name="connsiteX7" fmla="*/ 4860866 w 15100300"/>
              <a:gd name="connsiteY7" fmla="*/ 427355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4049772" y="4273550"/>
                </a:moveTo>
                <a:cubicBezTo>
                  <a:pt x="3937780" y="4273550"/>
                  <a:pt x="3846993" y="4364337"/>
                  <a:pt x="3846993" y="4476329"/>
                </a:cubicBezTo>
                <a:lnTo>
                  <a:pt x="3846993" y="6905810"/>
                </a:lnTo>
                <a:cubicBezTo>
                  <a:pt x="3846993" y="7017802"/>
                  <a:pt x="3937780" y="7108589"/>
                  <a:pt x="4049772" y="7108589"/>
                </a:cubicBezTo>
                <a:lnTo>
                  <a:pt x="4860866" y="7108589"/>
                </a:lnTo>
                <a:cubicBezTo>
                  <a:pt x="4972859" y="7108589"/>
                  <a:pt x="5063645" y="7017802"/>
                  <a:pt x="5063645" y="6905810"/>
                </a:cubicBezTo>
                <a:lnTo>
                  <a:pt x="5063645" y="4476329"/>
                </a:lnTo>
                <a:cubicBezTo>
                  <a:pt x="5063645" y="4364337"/>
                  <a:pt x="4972859" y="4273550"/>
                  <a:pt x="4860866" y="427355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3593" y="-64656"/>
            <a:ext cx="8153400" cy="302895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93" y="3902004"/>
            <a:ext cx="7705725" cy="30765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416593" y="-196045"/>
            <a:ext cx="4473052" cy="6561683"/>
            <a:chOff x="416593" y="223197"/>
            <a:chExt cx="4473052" cy="656168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593" y="223197"/>
              <a:ext cx="3220108" cy="3695560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9" name="타원 18"/>
            <p:cNvSpPr/>
            <p:nvPr/>
          </p:nvSpPr>
          <p:spPr>
            <a:xfrm>
              <a:off x="3749576" y="5644811"/>
              <a:ext cx="1140069" cy="114006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" name="꺾인 연결선 2"/>
            <p:cNvCxnSpPr>
              <a:stCxn id="19" idx="2"/>
            </p:cNvCxnSpPr>
            <p:nvPr/>
          </p:nvCxnSpPr>
          <p:spPr>
            <a:xfrm rot="10800000">
              <a:off x="1953102" y="3979478"/>
              <a:ext cx="1796474" cy="2235368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2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73" y="1718183"/>
            <a:ext cx="3301527" cy="59490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58453" y="2979641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-127000" y="-152400"/>
            <a:ext cx="15100300" cy="8547100"/>
          </a:xfrm>
          <a:custGeom>
            <a:avLst/>
            <a:gdLst>
              <a:gd name="connsiteX0" fmla="*/ 3163892 w 15100300"/>
              <a:gd name="connsiteY0" fmla="*/ 1992330 h 8547100"/>
              <a:gd name="connsiteX1" fmla="*/ 2985453 w 15100300"/>
              <a:gd name="connsiteY1" fmla="*/ 2170769 h 8547100"/>
              <a:gd name="connsiteX2" fmla="*/ 2985453 w 15100300"/>
              <a:gd name="connsiteY2" fmla="*/ 4095111 h 8547100"/>
              <a:gd name="connsiteX3" fmla="*/ 3163892 w 15100300"/>
              <a:gd name="connsiteY3" fmla="*/ 4273550 h 8547100"/>
              <a:gd name="connsiteX4" fmla="*/ 3877624 w 15100300"/>
              <a:gd name="connsiteY4" fmla="*/ 4273550 h 8547100"/>
              <a:gd name="connsiteX5" fmla="*/ 4056063 w 15100300"/>
              <a:gd name="connsiteY5" fmla="*/ 4095111 h 8547100"/>
              <a:gd name="connsiteX6" fmla="*/ 4056063 w 15100300"/>
              <a:gd name="connsiteY6" fmla="*/ 2170769 h 8547100"/>
              <a:gd name="connsiteX7" fmla="*/ 3877624 w 15100300"/>
              <a:gd name="connsiteY7" fmla="*/ 199233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3163892" y="1992330"/>
                </a:moveTo>
                <a:cubicBezTo>
                  <a:pt x="3065343" y="1992330"/>
                  <a:pt x="2985453" y="2072220"/>
                  <a:pt x="2985453" y="2170769"/>
                </a:cubicBezTo>
                <a:lnTo>
                  <a:pt x="2985453" y="4095111"/>
                </a:lnTo>
                <a:cubicBezTo>
                  <a:pt x="2985453" y="4193660"/>
                  <a:pt x="3065343" y="4273550"/>
                  <a:pt x="3163892" y="4273550"/>
                </a:cubicBezTo>
                <a:lnTo>
                  <a:pt x="3877624" y="4273550"/>
                </a:lnTo>
                <a:cubicBezTo>
                  <a:pt x="3976173" y="4273550"/>
                  <a:pt x="4056063" y="4193660"/>
                  <a:pt x="4056063" y="4095111"/>
                </a:cubicBezTo>
                <a:lnTo>
                  <a:pt x="4056063" y="2170769"/>
                </a:lnTo>
                <a:cubicBezTo>
                  <a:pt x="4056063" y="2072220"/>
                  <a:pt x="3976173" y="1992330"/>
                  <a:pt x="3877624" y="199233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13" y="4979315"/>
            <a:ext cx="7005602" cy="2768171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513" y="246249"/>
            <a:ext cx="6384115" cy="4452511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32117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73" y="1718183"/>
            <a:ext cx="3301527" cy="59490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58453" y="2979641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-127000" y="-152400"/>
            <a:ext cx="15100300" cy="8547100"/>
          </a:xfrm>
          <a:custGeom>
            <a:avLst/>
            <a:gdLst>
              <a:gd name="connsiteX0" fmla="*/ 3163892 w 15100300"/>
              <a:gd name="connsiteY0" fmla="*/ 1992330 h 8547100"/>
              <a:gd name="connsiteX1" fmla="*/ 2985453 w 15100300"/>
              <a:gd name="connsiteY1" fmla="*/ 2170769 h 8547100"/>
              <a:gd name="connsiteX2" fmla="*/ 2985453 w 15100300"/>
              <a:gd name="connsiteY2" fmla="*/ 4095111 h 8547100"/>
              <a:gd name="connsiteX3" fmla="*/ 3163892 w 15100300"/>
              <a:gd name="connsiteY3" fmla="*/ 4273550 h 8547100"/>
              <a:gd name="connsiteX4" fmla="*/ 3877624 w 15100300"/>
              <a:gd name="connsiteY4" fmla="*/ 4273550 h 8547100"/>
              <a:gd name="connsiteX5" fmla="*/ 4056063 w 15100300"/>
              <a:gd name="connsiteY5" fmla="*/ 4095111 h 8547100"/>
              <a:gd name="connsiteX6" fmla="*/ 4056063 w 15100300"/>
              <a:gd name="connsiteY6" fmla="*/ 2170769 h 8547100"/>
              <a:gd name="connsiteX7" fmla="*/ 3877624 w 15100300"/>
              <a:gd name="connsiteY7" fmla="*/ 199233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3163892" y="1992330"/>
                </a:moveTo>
                <a:cubicBezTo>
                  <a:pt x="3065343" y="1992330"/>
                  <a:pt x="2985453" y="2072220"/>
                  <a:pt x="2985453" y="2170769"/>
                </a:cubicBezTo>
                <a:lnTo>
                  <a:pt x="2985453" y="4095111"/>
                </a:lnTo>
                <a:cubicBezTo>
                  <a:pt x="2985453" y="4193660"/>
                  <a:pt x="3065343" y="4273550"/>
                  <a:pt x="3163892" y="4273550"/>
                </a:cubicBezTo>
                <a:lnTo>
                  <a:pt x="3877624" y="4273550"/>
                </a:lnTo>
                <a:cubicBezTo>
                  <a:pt x="3976173" y="4273550"/>
                  <a:pt x="4056063" y="4193660"/>
                  <a:pt x="4056063" y="4095111"/>
                </a:cubicBezTo>
                <a:lnTo>
                  <a:pt x="4056063" y="2170769"/>
                </a:lnTo>
                <a:cubicBezTo>
                  <a:pt x="4056063" y="2072220"/>
                  <a:pt x="3976173" y="1992330"/>
                  <a:pt x="3877624" y="199233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605" y="191477"/>
            <a:ext cx="5848350" cy="18573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753" y="2421189"/>
            <a:ext cx="5743575" cy="565785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7096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73" y="1718183"/>
            <a:ext cx="3301527" cy="59490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-127000" y="-170481"/>
            <a:ext cx="15100300" cy="8565181"/>
          </a:xfrm>
          <a:custGeom>
            <a:avLst/>
            <a:gdLst>
              <a:gd name="connsiteX0" fmla="*/ 3159764 w 15100300"/>
              <a:gd name="connsiteY0" fmla="*/ 4251960 h 8547100"/>
              <a:gd name="connsiteX1" fmla="*/ 2976880 w 15100300"/>
              <a:gd name="connsiteY1" fmla="*/ 4434844 h 8547100"/>
              <a:gd name="connsiteX2" fmla="*/ 2976880 w 15100300"/>
              <a:gd name="connsiteY2" fmla="*/ 5181596 h 8547100"/>
              <a:gd name="connsiteX3" fmla="*/ 3159764 w 15100300"/>
              <a:gd name="connsiteY3" fmla="*/ 5364480 h 8547100"/>
              <a:gd name="connsiteX4" fmla="*/ 3891276 w 15100300"/>
              <a:gd name="connsiteY4" fmla="*/ 5364480 h 8547100"/>
              <a:gd name="connsiteX5" fmla="*/ 4074160 w 15100300"/>
              <a:gd name="connsiteY5" fmla="*/ 5181596 h 8547100"/>
              <a:gd name="connsiteX6" fmla="*/ 4074160 w 15100300"/>
              <a:gd name="connsiteY6" fmla="*/ 4434844 h 8547100"/>
              <a:gd name="connsiteX7" fmla="*/ 3891276 w 15100300"/>
              <a:gd name="connsiteY7" fmla="*/ 425196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3159764" y="4251960"/>
                </a:moveTo>
                <a:cubicBezTo>
                  <a:pt x="3058760" y="4251960"/>
                  <a:pt x="2976880" y="4333840"/>
                  <a:pt x="2976880" y="4434844"/>
                </a:cubicBezTo>
                <a:lnTo>
                  <a:pt x="2976880" y="5181596"/>
                </a:lnTo>
                <a:cubicBezTo>
                  <a:pt x="2976880" y="5282600"/>
                  <a:pt x="3058760" y="5364480"/>
                  <a:pt x="3159764" y="5364480"/>
                </a:cubicBezTo>
                <a:lnTo>
                  <a:pt x="3891276" y="5364480"/>
                </a:lnTo>
                <a:cubicBezTo>
                  <a:pt x="3992280" y="5364480"/>
                  <a:pt x="4074160" y="5282600"/>
                  <a:pt x="4074160" y="5181596"/>
                </a:cubicBezTo>
                <a:lnTo>
                  <a:pt x="4074160" y="4434844"/>
                </a:lnTo>
                <a:cubicBezTo>
                  <a:pt x="4074160" y="4333840"/>
                  <a:pt x="3992280" y="4251960"/>
                  <a:pt x="3891276" y="425196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136" y="277998"/>
            <a:ext cx="8885421" cy="4095882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136" y="4653271"/>
            <a:ext cx="9843612" cy="325687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29217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973" y="1718183"/>
            <a:ext cx="3301527" cy="594907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WAF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36580" y="5261738"/>
            <a:ext cx="1140069" cy="114006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24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-127000" y="-185980"/>
            <a:ext cx="15100300" cy="8580679"/>
          </a:xfrm>
          <a:custGeom>
            <a:avLst/>
            <a:gdLst>
              <a:gd name="connsiteX0" fmla="*/ 3177544 w 15100300"/>
              <a:gd name="connsiteY0" fmla="*/ 5440680 h 8547100"/>
              <a:gd name="connsiteX1" fmla="*/ 2992120 w 15100300"/>
              <a:gd name="connsiteY1" fmla="*/ 5626104 h 8547100"/>
              <a:gd name="connsiteX2" fmla="*/ 2992120 w 15100300"/>
              <a:gd name="connsiteY2" fmla="*/ 7625074 h 8547100"/>
              <a:gd name="connsiteX3" fmla="*/ 3177544 w 15100300"/>
              <a:gd name="connsiteY3" fmla="*/ 7810498 h 8547100"/>
              <a:gd name="connsiteX4" fmla="*/ 3919216 w 15100300"/>
              <a:gd name="connsiteY4" fmla="*/ 7810498 h 8547100"/>
              <a:gd name="connsiteX5" fmla="*/ 4104640 w 15100300"/>
              <a:gd name="connsiteY5" fmla="*/ 7625074 h 8547100"/>
              <a:gd name="connsiteX6" fmla="*/ 4104640 w 15100300"/>
              <a:gd name="connsiteY6" fmla="*/ 5626104 h 8547100"/>
              <a:gd name="connsiteX7" fmla="*/ 3919216 w 15100300"/>
              <a:gd name="connsiteY7" fmla="*/ 544068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3177544" y="5440680"/>
                </a:moveTo>
                <a:cubicBezTo>
                  <a:pt x="3075137" y="5440680"/>
                  <a:pt x="2992120" y="5523697"/>
                  <a:pt x="2992120" y="5626104"/>
                </a:cubicBezTo>
                <a:lnTo>
                  <a:pt x="2992120" y="7625074"/>
                </a:lnTo>
                <a:cubicBezTo>
                  <a:pt x="2992120" y="7727481"/>
                  <a:pt x="3075137" y="7810498"/>
                  <a:pt x="3177544" y="7810498"/>
                </a:cubicBezTo>
                <a:lnTo>
                  <a:pt x="3919216" y="7810498"/>
                </a:lnTo>
                <a:cubicBezTo>
                  <a:pt x="4021623" y="7810498"/>
                  <a:pt x="4104640" y="7727481"/>
                  <a:pt x="4104640" y="7625074"/>
                </a:cubicBezTo>
                <a:lnTo>
                  <a:pt x="4104640" y="5626104"/>
                </a:lnTo>
                <a:cubicBezTo>
                  <a:pt x="4104640" y="5523697"/>
                  <a:pt x="4021623" y="5440680"/>
                  <a:pt x="3919216" y="544068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451" y="134721"/>
            <a:ext cx="7588249" cy="469170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cxnSp>
        <p:nvCxnSpPr>
          <p:cNvPr id="5" name="꺾인 연결선 4"/>
          <p:cNvCxnSpPr>
            <a:stCxn id="16" idx="0"/>
            <a:endCxn id="4" idx="1"/>
          </p:cNvCxnSpPr>
          <p:nvPr/>
        </p:nvCxnSpPr>
        <p:spPr>
          <a:xfrm rot="5400000" flipH="1" flipV="1">
            <a:off x="3001951" y="2885238"/>
            <a:ext cx="2781164" cy="1971836"/>
          </a:xfrm>
          <a:prstGeom prst="bentConnector2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2858453" y="5170621"/>
            <a:ext cx="8926352" cy="2891494"/>
            <a:chOff x="2858453" y="5170621"/>
            <a:chExt cx="8926352" cy="289149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0790" y="5170621"/>
              <a:ext cx="5454015" cy="2891494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7" name="타원 16"/>
            <p:cNvSpPr/>
            <p:nvPr/>
          </p:nvSpPr>
          <p:spPr>
            <a:xfrm>
              <a:off x="2858453" y="6478820"/>
              <a:ext cx="1140069" cy="114006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꺾인 연결선 9"/>
            <p:cNvCxnSpPr>
              <a:stCxn id="17" idx="6"/>
              <a:endCxn id="6" idx="1"/>
            </p:cNvCxnSpPr>
            <p:nvPr/>
          </p:nvCxnSpPr>
          <p:spPr>
            <a:xfrm flipV="1">
              <a:off x="3998522" y="6616368"/>
              <a:ext cx="2332268" cy="432487"/>
            </a:xfrm>
            <a:prstGeom prst="bentConnector3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773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6000" dirty="0" smtClean="0"/>
              <a:t>SSM</a:t>
            </a:r>
            <a:endParaRPr sz="6000" dirty="0"/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2624648"/>
            <a:ext cx="3707921" cy="3884489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-1864874" y="-216976"/>
            <a:ext cx="16838175" cy="8611675"/>
          </a:xfrm>
          <a:custGeom>
            <a:avLst/>
            <a:gdLst>
              <a:gd name="connsiteX0" fmla="*/ 5075443 w 16838175"/>
              <a:gd name="connsiteY0" fmla="*/ 2777049 h 8547100"/>
              <a:gd name="connsiteX1" fmla="*/ 4775717 w 16838175"/>
              <a:gd name="connsiteY1" fmla="*/ 3076774 h 8547100"/>
              <a:gd name="connsiteX2" fmla="*/ 4775717 w 16838175"/>
              <a:gd name="connsiteY2" fmla="*/ 3931920 h 8547100"/>
              <a:gd name="connsiteX3" fmla="*/ 3135278 w 16838175"/>
              <a:gd name="connsiteY3" fmla="*/ 3931920 h 8547100"/>
              <a:gd name="connsiteX4" fmla="*/ 2868573 w 16838175"/>
              <a:gd name="connsiteY4" fmla="*/ 4198625 h 8547100"/>
              <a:gd name="connsiteX5" fmla="*/ 2868573 w 16838175"/>
              <a:gd name="connsiteY5" fmla="*/ 5265415 h 8547100"/>
              <a:gd name="connsiteX6" fmla="*/ 3135278 w 16838175"/>
              <a:gd name="connsiteY6" fmla="*/ 5532120 h 8547100"/>
              <a:gd name="connsiteX7" fmla="*/ 4775717 w 16838175"/>
              <a:gd name="connsiteY7" fmla="*/ 5532120 h 8547100"/>
              <a:gd name="connsiteX8" fmla="*/ 4775717 w 16838175"/>
              <a:gd name="connsiteY8" fmla="*/ 6361811 h 8547100"/>
              <a:gd name="connsiteX9" fmla="*/ 5075443 w 16838175"/>
              <a:gd name="connsiteY9" fmla="*/ 6661537 h 8547100"/>
              <a:gd name="connsiteX10" fmla="*/ 6274311 w 16838175"/>
              <a:gd name="connsiteY10" fmla="*/ 6661537 h 8547100"/>
              <a:gd name="connsiteX11" fmla="*/ 6574037 w 16838175"/>
              <a:gd name="connsiteY11" fmla="*/ 6361811 h 8547100"/>
              <a:gd name="connsiteX12" fmla="*/ 6574037 w 16838175"/>
              <a:gd name="connsiteY12" fmla="*/ 3076774 h 8547100"/>
              <a:gd name="connsiteX13" fmla="*/ 6274311 w 16838175"/>
              <a:gd name="connsiteY13" fmla="*/ 2777049 h 8547100"/>
              <a:gd name="connsiteX14" fmla="*/ 0 w 16838175"/>
              <a:gd name="connsiteY14" fmla="*/ 0 h 8547100"/>
              <a:gd name="connsiteX15" fmla="*/ 16838175 w 16838175"/>
              <a:gd name="connsiteY15" fmla="*/ 0 h 8547100"/>
              <a:gd name="connsiteX16" fmla="*/ 16838175 w 16838175"/>
              <a:gd name="connsiteY16" fmla="*/ 8547100 h 8547100"/>
              <a:gd name="connsiteX17" fmla="*/ 0 w 16838175"/>
              <a:gd name="connsiteY17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838175" h="8547100">
                <a:moveTo>
                  <a:pt x="5075443" y="2777049"/>
                </a:moveTo>
                <a:cubicBezTo>
                  <a:pt x="4909909" y="2777049"/>
                  <a:pt x="4775717" y="2911241"/>
                  <a:pt x="4775717" y="3076774"/>
                </a:cubicBezTo>
                <a:lnTo>
                  <a:pt x="4775717" y="3931920"/>
                </a:lnTo>
                <a:lnTo>
                  <a:pt x="3135278" y="3931920"/>
                </a:lnTo>
                <a:cubicBezTo>
                  <a:pt x="2987981" y="3931920"/>
                  <a:pt x="2868573" y="4051328"/>
                  <a:pt x="2868573" y="4198625"/>
                </a:cubicBezTo>
                <a:lnTo>
                  <a:pt x="2868573" y="5265415"/>
                </a:lnTo>
                <a:cubicBezTo>
                  <a:pt x="2868573" y="5412712"/>
                  <a:pt x="2987981" y="5532120"/>
                  <a:pt x="3135278" y="5532120"/>
                </a:cubicBezTo>
                <a:lnTo>
                  <a:pt x="4775717" y="5532120"/>
                </a:lnTo>
                <a:lnTo>
                  <a:pt x="4775717" y="6361811"/>
                </a:lnTo>
                <a:cubicBezTo>
                  <a:pt x="4775717" y="6527345"/>
                  <a:pt x="4909909" y="6661537"/>
                  <a:pt x="5075443" y="6661537"/>
                </a:cubicBezTo>
                <a:lnTo>
                  <a:pt x="6274311" y="6661537"/>
                </a:lnTo>
                <a:cubicBezTo>
                  <a:pt x="6439844" y="6661537"/>
                  <a:pt x="6574037" y="6527345"/>
                  <a:pt x="6574037" y="6361811"/>
                </a:cubicBezTo>
                <a:lnTo>
                  <a:pt x="6574037" y="3076774"/>
                </a:lnTo>
                <a:cubicBezTo>
                  <a:pt x="6574037" y="2911241"/>
                  <a:pt x="6439844" y="2777049"/>
                  <a:pt x="6274311" y="2777049"/>
                </a:cubicBezTo>
                <a:close/>
                <a:moveTo>
                  <a:pt x="0" y="0"/>
                </a:moveTo>
                <a:lnTo>
                  <a:pt x="16838175" y="0"/>
                </a:lnTo>
                <a:lnTo>
                  <a:pt x="16838175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84" y="616583"/>
            <a:ext cx="8877300" cy="2085975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</p:pic>
      <p:grpSp>
        <p:nvGrpSpPr>
          <p:cNvPr id="20" name="그룹 19"/>
          <p:cNvGrpSpPr/>
          <p:nvPr/>
        </p:nvGrpSpPr>
        <p:grpSpPr>
          <a:xfrm>
            <a:off x="8218725" y="3473794"/>
            <a:ext cx="4233625" cy="4549112"/>
            <a:chOff x="8218725" y="3473794"/>
            <a:chExt cx="4233625" cy="454911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8725" y="3473794"/>
              <a:ext cx="4233625" cy="4549112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8283095" y="7642858"/>
              <a:ext cx="3381419" cy="271143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19663" y="3471541"/>
            <a:ext cx="2486025" cy="4457700"/>
            <a:chOff x="4919663" y="3471541"/>
            <a:chExt cx="2486025" cy="445770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9663" y="3471541"/>
              <a:ext cx="2486025" cy="4457700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4936645" y="7193280"/>
              <a:ext cx="1814675" cy="25908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823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787880" y="354586"/>
            <a:ext cx="414876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6000" dirty="0" smtClean="0"/>
              <a:t>SSM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219450" y="7977187"/>
            <a:ext cx="10858500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14077950" y="7734300"/>
            <a:ext cx="552450" cy="485775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295274" y="7658098"/>
            <a:ext cx="846772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49556" y="255139"/>
            <a:ext cx="5217795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 flipV="1">
            <a:off x="2660486" y="1399095"/>
            <a:ext cx="2790826" cy="45719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 flipV="1">
            <a:off x="5405593" y="257012"/>
            <a:ext cx="70323" cy="1192807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 flipV="1">
            <a:off x="249556" y="300858"/>
            <a:ext cx="45719" cy="7402958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2877799" y="-499434"/>
            <a:ext cx="2685097" cy="979171"/>
          </a:xfrm>
          <a:prstGeom prst="rect">
            <a:avLst/>
          </a:prstGeom>
          <a:solidFill>
            <a:srgbClr val="00A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8203" y="1193599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4" y="2624648"/>
            <a:ext cx="3707921" cy="388448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421880" y="5634176"/>
            <a:ext cx="1036320" cy="51386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25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-127000" y="-154983"/>
            <a:ext cx="15100300" cy="8549683"/>
          </a:xfrm>
          <a:custGeom>
            <a:avLst/>
            <a:gdLst>
              <a:gd name="connsiteX0" fmla="*/ 1643702 w 15100300"/>
              <a:gd name="connsiteY0" fmla="*/ 3901440 h 8547100"/>
              <a:gd name="connsiteX1" fmla="*/ 1370964 w 15100300"/>
              <a:gd name="connsiteY1" fmla="*/ 4174178 h 8547100"/>
              <a:gd name="connsiteX2" fmla="*/ 1370964 w 15100300"/>
              <a:gd name="connsiteY2" fmla="*/ 5305102 h 8547100"/>
              <a:gd name="connsiteX3" fmla="*/ 1643702 w 15100300"/>
              <a:gd name="connsiteY3" fmla="*/ 5577840 h 8547100"/>
              <a:gd name="connsiteX4" fmla="*/ 2734622 w 15100300"/>
              <a:gd name="connsiteY4" fmla="*/ 5577840 h 8547100"/>
              <a:gd name="connsiteX5" fmla="*/ 3007360 w 15100300"/>
              <a:gd name="connsiteY5" fmla="*/ 5305102 h 8547100"/>
              <a:gd name="connsiteX6" fmla="*/ 3007360 w 15100300"/>
              <a:gd name="connsiteY6" fmla="*/ 4174178 h 8547100"/>
              <a:gd name="connsiteX7" fmla="*/ 2734622 w 15100300"/>
              <a:gd name="connsiteY7" fmla="*/ 3901440 h 8547100"/>
              <a:gd name="connsiteX8" fmla="*/ 0 w 15100300"/>
              <a:gd name="connsiteY8" fmla="*/ 0 h 8547100"/>
              <a:gd name="connsiteX9" fmla="*/ 15100300 w 15100300"/>
              <a:gd name="connsiteY9" fmla="*/ 0 h 8547100"/>
              <a:gd name="connsiteX10" fmla="*/ 15100300 w 15100300"/>
              <a:gd name="connsiteY10" fmla="*/ 8547100 h 8547100"/>
              <a:gd name="connsiteX11" fmla="*/ 0 w 15100300"/>
              <a:gd name="connsiteY11" fmla="*/ 8547100 h 854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100300" h="8547100">
                <a:moveTo>
                  <a:pt x="1643702" y="3901440"/>
                </a:moveTo>
                <a:cubicBezTo>
                  <a:pt x="1493073" y="3901440"/>
                  <a:pt x="1370964" y="4023549"/>
                  <a:pt x="1370964" y="4174178"/>
                </a:cubicBezTo>
                <a:lnTo>
                  <a:pt x="1370964" y="5305102"/>
                </a:lnTo>
                <a:cubicBezTo>
                  <a:pt x="1370964" y="5455731"/>
                  <a:pt x="1493073" y="5577840"/>
                  <a:pt x="1643702" y="5577840"/>
                </a:cubicBezTo>
                <a:lnTo>
                  <a:pt x="2734622" y="5577840"/>
                </a:lnTo>
                <a:cubicBezTo>
                  <a:pt x="2885251" y="5577840"/>
                  <a:pt x="3007360" y="5455731"/>
                  <a:pt x="3007360" y="5305102"/>
                </a:cubicBezTo>
                <a:lnTo>
                  <a:pt x="3007360" y="4174178"/>
                </a:lnTo>
                <a:cubicBezTo>
                  <a:pt x="3007360" y="4023549"/>
                  <a:pt x="2885251" y="3901440"/>
                  <a:pt x="2734622" y="3901440"/>
                </a:cubicBezTo>
                <a:close/>
                <a:moveTo>
                  <a:pt x="0" y="0"/>
                </a:moveTo>
                <a:lnTo>
                  <a:pt x="15100300" y="0"/>
                </a:lnTo>
                <a:lnTo>
                  <a:pt x="15100300" y="8547100"/>
                </a:lnTo>
                <a:lnTo>
                  <a:pt x="0" y="85471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3585309" y="345039"/>
            <a:ext cx="8702894" cy="2050420"/>
            <a:chOff x="3585309" y="345039"/>
            <a:chExt cx="8702894" cy="205042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309" y="345039"/>
              <a:ext cx="8702894" cy="2050420"/>
            </a:xfrm>
            <a:prstGeom prst="rect">
              <a:avLst/>
            </a:prstGeom>
            <a:ln w="38100">
              <a:solidFill>
                <a:schemeClr val="accent6"/>
              </a:solidFill>
            </a:ln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10302240" y="1508760"/>
              <a:ext cx="1752600" cy="81414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84" y="2973582"/>
            <a:ext cx="5603791" cy="4110036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7766" y="2956900"/>
            <a:ext cx="5424656" cy="3219983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0452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130" y="2861862"/>
            <a:ext cx="5531974" cy="18250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836" y="2856501"/>
            <a:ext cx="3773755" cy="1830459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7594171" y="3771730"/>
            <a:ext cx="1146875" cy="3811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886076" y="2443894"/>
            <a:ext cx="2743200" cy="27432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9497274" y="2460424"/>
            <a:ext cx="3020877" cy="302087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H="1">
            <a:off x="9503172" y="2443894"/>
            <a:ext cx="2981516" cy="313599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  <p:sp>
        <p:nvSpPr>
          <p:cNvPr id="19" name="TextBox 18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377605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76525" y="2133598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153161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091" y="2729862"/>
            <a:ext cx="5172075" cy="30099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578" y="3359575"/>
            <a:ext cx="5105400" cy="2162175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6447295" y="4152897"/>
            <a:ext cx="1239864" cy="4191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7875" y="917720"/>
            <a:ext cx="48668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altLang="ko-KR" sz="4800" dirty="0" smtClean="0"/>
              <a:t>Permission</a:t>
            </a:r>
            <a:r>
              <a:rPr lang="en-US" altLang="ko-KR" sz="4600" dirty="0" smtClean="0"/>
              <a:t> </a:t>
            </a:r>
            <a:r>
              <a:rPr lang="en-US" altLang="ko-KR" sz="4700" dirty="0" smtClean="0"/>
              <a:t>Denied</a:t>
            </a:r>
            <a:r>
              <a:rPr lang="ko-KR" altLang="en-US" sz="4600" dirty="0" smtClean="0"/>
              <a:t> </a:t>
            </a:r>
            <a:endParaRPr sz="4600" dirty="0"/>
          </a:p>
        </p:txBody>
      </p:sp>
      <p:sp>
        <p:nvSpPr>
          <p:cNvPr id="17" name="TextBox 16"/>
          <p:cNvSpPr txBox="1"/>
          <p:nvPr/>
        </p:nvSpPr>
        <p:spPr>
          <a:xfrm>
            <a:off x="482040" y="1870161"/>
            <a:ext cx="311265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Cross the Boundary</a:t>
            </a:r>
            <a:endParaRPr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26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345889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822960" y="935620"/>
            <a:ext cx="12984480" cy="0"/>
          </a:xfrm>
          <a:prstGeom prst="line">
            <a:avLst/>
          </a:prstGeom>
          <a:ln w="1905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822961" y="2286297"/>
            <a:ext cx="3586994" cy="5371803"/>
          </a:xfrm>
          <a:prstGeom prst="rect">
            <a:avLst/>
          </a:prstGeom>
        </p:spPr>
        <p:txBody>
          <a:bodyPr lIns="40640" tIns="40640" rIns="40640" bIns="40640" rtlCol="0" anchor="ctr"/>
          <a:lstStyle/>
          <a:p>
            <a:pPr algn="ctr">
              <a:lnSpc>
                <a:spcPts val="1942"/>
              </a:lnSpc>
            </a:pPr>
            <a:endParaRPr sz="1440"/>
          </a:p>
        </p:txBody>
      </p:sp>
      <p:sp>
        <p:nvSpPr>
          <p:cNvPr id="12" name="TextBox 12"/>
          <p:cNvSpPr txBox="1"/>
          <p:nvPr/>
        </p:nvSpPr>
        <p:spPr>
          <a:xfrm>
            <a:off x="822960" y="1119878"/>
            <a:ext cx="1029540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63"/>
              </a:lnSpc>
            </a:pPr>
            <a:r>
              <a:rPr lang="en-US" sz="6386" b="1" spc="-191" dirty="0" smtClean="0">
                <a:solidFill>
                  <a:srgbClr val="15A9F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6386" b="1" spc="-191" dirty="0">
              <a:solidFill>
                <a:srgbClr val="15A9F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52500" y="1265834"/>
            <a:ext cx="544576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 b="1" dirty="0" err="1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프로젝트</a:t>
            </a:r>
            <a:r>
              <a:rPr lang="en-US" sz="4000" b="1" dirty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en-US" sz="4000" b="1" dirty="0" err="1" smtClean="0">
                <a:solidFill>
                  <a:srgbClr val="454444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개요</a:t>
            </a:r>
            <a:endParaRPr lang="en-US" sz="4000" b="1" dirty="0">
              <a:solidFill>
                <a:srgbClr val="454444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899160" y="2134771"/>
            <a:ext cx="2731434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32"/>
              </a:lnSpc>
            </a:pPr>
            <a:r>
              <a:rPr lang="ko-KR" altLang="en-US" sz="2800" b="1" dirty="0" err="1" smtClean="0">
                <a:solidFill>
                  <a:srgbClr val="00ACFF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구축배경</a:t>
            </a:r>
            <a:endParaRPr lang="en-US" sz="2800" b="1" dirty="0">
              <a:solidFill>
                <a:srgbClr val="00ACFF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772" y="390005"/>
            <a:ext cx="724666" cy="434640"/>
          </a:xfrm>
          <a:prstGeom prst="rect">
            <a:avLst/>
          </a:prstGeom>
        </p:spPr>
      </p:pic>
      <p:sp>
        <p:nvSpPr>
          <p:cNvPr id="23" name="TextBox 5"/>
          <p:cNvSpPr txBox="1"/>
          <p:nvPr/>
        </p:nvSpPr>
        <p:spPr>
          <a:xfrm>
            <a:off x="899160" y="649340"/>
            <a:ext cx="121564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10"/>
              </a:lnSpc>
            </a:pPr>
            <a:r>
              <a:rPr lang="en-US" sz="1259" dirty="0" smtClean="0">
                <a:solidFill>
                  <a:srgbClr val="AEAAAA"/>
                </a:solidFill>
                <a:latin typeface="Nanum Square"/>
                <a:ea typeface="Nanum Square"/>
                <a:cs typeface="Nanum Square"/>
                <a:sym typeface="Nanum Square"/>
              </a:rPr>
              <a:t>VITAL</a:t>
            </a:r>
            <a:endParaRPr lang="en-US" sz="1259" dirty="0">
              <a:solidFill>
                <a:srgbClr val="AEAAAA"/>
              </a:solidFill>
              <a:latin typeface="Nanum Square"/>
              <a:ea typeface="Nanum Square"/>
              <a:cs typeface="Nanum Square"/>
              <a:sym typeface="Nanum Square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592952" y="1093840"/>
          <a:ext cx="3454400" cy="6414345"/>
        </p:xfrm>
        <a:graphic>
          <a:graphicData uri="http://schemas.openxmlformats.org/drawingml/2006/table">
            <a:tbl>
              <a:tblPr/>
              <a:tblGrid>
                <a:gridCol w="1713706">
                  <a:extLst>
                    <a:ext uri="{9D8B030D-6E8A-4147-A177-3AD203B41FA5}">
                      <a16:colId xmlns:a16="http://schemas.microsoft.com/office/drawing/2014/main" val="2763848310"/>
                    </a:ext>
                  </a:extLst>
                </a:gridCol>
                <a:gridCol w="1740694">
                  <a:extLst>
                    <a:ext uri="{9D8B030D-6E8A-4147-A177-3AD203B41FA5}">
                      <a16:colId xmlns:a16="http://schemas.microsoft.com/office/drawing/2014/main" val="3275255325"/>
                    </a:ext>
                  </a:extLst>
                </a:gridCol>
              </a:tblGrid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smtClean="0"/>
                        <a:t>분류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개수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1176138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종합병원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373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81743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요양병원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1,437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00800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일반병원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1,398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696796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dirty="0"/>
                        <a:t>34,838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55699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결핵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87299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 err="1"/>
                        <a:t>특수병원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 err="1"/>
                        <a:t>한센</a:t>
                      </a:r>
                      <a:r>
                        <a:rPr lang="en-US" altLang="ko-KR" sz="1100" dirty="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91215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특수병원 </a:t>
                      </a:r>
                      <a:r>
                        <a:rPr lang="en-US" altLang="ko-KR" sz="1100"/>
                        <a:t>(</a:t>
                      </a:r>
                      <a:r>
                        <a:rPr lang="ko-KR" altLang="en-US" sz="1100"/>
                        <a:t>정신</a:t>
                      </a:r>
                      <a:r>
                        <a:rPr lang="en-US" altLang="ko-KR" sz="1100"/>
                        <a:t>)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258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722274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236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3415599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치과의원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18,843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553233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한방병원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547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7269837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한의원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14,577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032602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부속의원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266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4409745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/>
                        <a:t>조산원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/>
                        <a:t>14</a:t>
                      </a:r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873551"/>
                  </a:ext>
                </a:extLst>
              </a:tr>
              <a:tr h="427623">
                <a:tc>
                  <a:txBody>
                    <a:bodyPr/>
                    <a:lstStyle/>
                    <a:p>
                      <a:r>
                        <a:rPr lang="ko-KR" altLang="en-US" sz="1100" b="1"/>
                        <a:t>총합</a:t>
                      </a:r>
                      <a:endParaRPr lang="ko-KR" altLang="en-US" sz="110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1" dirty="0"/>
                        <a:t>72,790</a:t>
                      </a:r>
                      <a:endParaRPr lang="ko-KR" altLang="en-US" sz="1100" dirty="0"/>
                    </a:p>
                  </a:txBody>
                  <a:tcPr marL="71002" marR="71002" marT="35501" marB="355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7138698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5" y="2717184"/>
            <a:ext cx="6786538" cy="4553072"/>
          </a:xfrm>
          <a:prstGeom prst="rect">
            <a:avLst/>
          </a:prstGeom>
        </p:spPr>
      </p:pic>
      <p:pic>
        <p:nvPicPr>
          <p:cNvPr id="2050" name="Picture 2" descr="병·의원 진료예약 플랫폼 똑닥, 회원 700만명 돌파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1313" y="1178508"/>
            <a:ext cx="2964833" cy="115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비대면 진료 대표 플랫폼 굿닥, &quot;사용자 편의성 서비스 강화 집중&quot; - 뉴스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514" y="2487083"/>
            <a:ext cx="3032641" cy="169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2911" y="5315088"/>
            <a:ext cx="2932365" cy="895599"/>
          </a:xfrm>
          <a:prstGeom prst="rect">
            <a:avLst/>
          </a:prstGeom>
        </p:spPr>
      </p:pic>
      <p:pic>
        <p:nvPicPr>
          <p:cNvPr id="2056" name="Picture 8" descr="KT Enterprise' 브랜드 공개… KT, B2B DX 시장 1등 정조준 &lt; 중소벤처기업 &lt; 뉴스 &lt; 기사본문 - 중소기업뉴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131" y="6210687"/>
            <a:ext cx="3514725" cy="118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국민비서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0408" y="5333200"/>
            <a:ext cx="3289494" cy="164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10212841" y="4572000"/>
            <a:ext cx="4107044" cy="3086100"/>
          </a:xfrm>
          <a:prstGeom prst="roundRect">
            <a:avLst/>
          </a:prstGeom>
          <a:noFill/>
          <a:ln w="508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10156607" y="1013299"/>
            <a:ext cx="4107044" cy="3086100"/>
          </a:xfrm>
          <a:prstGeom prst="roundRect">
            <a:avLst/>
          </a:prstGeom>
          <a:noFill/>
          <a:ln w="50800">
            <a:solidFill>
              <a:srgbClr val="00A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02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27" name="자유형 26"/>
          <p:cNvSpPr/>
          <p:nvPr/>
        </p:nvSpPr>
        <p:spPr>
          <a:xfrm>
            <a:off x="0" y="7317"/>
            <a:ext cx="14630400" cy="8229600"/>
          </a:xfrm>
          <a:custGeom>
            <a:avLst/>
            <a:gdLst>
              <a:gd name="connsiteX0" fmla="*/ 10731011 w 14630400"/>
              <a:gd name="connsiteY0" fmla="*/ 4564380 h 8229600"/>
              <a:gd name="connsiteX1" fmla="*/ 10216651 w 14630400"/>
              <a:gd name="connsiteY1" fmla="*/ 5078740 h 8229600"/>
              <a:gd name="connsiteX2" fmla="*/ 10216651 w 14630400"/>
              <a:gd name="connsiteY2" fmla="*/ 7136120 h 8229600"/>
              <a:gd name="connsiteX3" fmla="*/ 10731011 w 14630400"/>
              <a:gd name="connsiteY3" fmla="*/ 7650480 h 8229600"/>
              <a:gd name="connsiteX4" fmla="*/ 13809335 w 14630400"/>
              <a:gd name="connsiteY4" fmla="*/ 7650480 h 8229600"/>
              <a:gd name="connsiteX5" fmla="*/ 14323695 w 14630400"/>
              <a:gd name="connsiteY5" fmla="*/ 7136120 h 8229600"/>
              <a:gd name="connsiteX6" fmla="*/ 14323695 w 14630400"/>
              <a:gd name="connsiteY6" fmla="*/ 5078740 h 8229600"/>
              <a:gd name="connsiteX7" fmla="*/ 13809335 w 14630400"/>
              <a:gd name="connsiteY7" fmla="*/ 4564380 h 8229600"/>
              <a:gd name="connsiteX8" fmla="*/ 0 w 14630400"/>
              <a:gd name="connsiteY8" fmla="*/ 0 h 8229600"/>
              <a:gd name="connsiteX9" fmla="*/ 14630400 w 14630400"/>
              <a:gd name="connsiteY9" fmla="*/ 0 h 8229600"/>
              <a:gd name="connsiteX10" fmla="*/ 14630400 w 14630400"/>
              <a:gd name="connsiteY10" fmla="*/ 8229600 h 8229600"/>
              <a:gd name="connsiteX11" fmla="*/ 0 w 14630400"/>
              <a:gd name="connsiteY11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630400" h="8229600">
                <a:moveTo>
                  <a:pt x="10731011" y="4564380"/>
                </a:moveTo>
                <a:cubicBezTo>
                  <a:pt x="10446938" y="4564380"/>
                  <a:pt x="10216651" y="4794667"/>
                  <a:pt x="10216651" y="5078740"/>
                </a:cubicBezTo>
                <a:lnTo>
                  <a:pt x="10216651" y="7136120"/>
                </a:lnTo>
                <a:cubicBezTo>
                  <a:pt x="10216651" y="7420193"/>
                  <a:pt x="10446938" y="7650480"/>
                  <a:pt x="10731011" y="7650480"/>
                </a:cubicBezTo>
                <a:lnTo>
                  <a:pt x="13809335" y="7650480"/>
                </a:lnTo>
                <a:cubicBezTo>
                  <a:pt x="14093408" y="7650480"/>
                  <a:pt x="14323695" y="7420193"/>
                  <a:pt x="14323695" y="7136120"/>
                </a:cubicBezTo>
                <a:lnTo>
                  <a:pt x="14323695" y="5078740"/>
                </a:lnTo>
                <a:cubicBezTo>
                  <a:pt x="14323695" y="4794667"/>
                  <a:pt x="14093408" y="4564380"/>
                  <a:pt x="13809335" y="456438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364" y="3241522"/>
            <a:ext cx="9359443" cy="45095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2971" y="1368279"/>
            <a:ext cx="12169801" cy="95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-410534"/>
            <a:ext cx="2685097" cy="97917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5821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05960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0147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440228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985868" y="4194503"/>
            <a:ext cx="12542845" cy="1"/>
          </a:xfrm>
          <a:prstGeom prst="straightConnector1">
            <a:avLst/>
          </a:prstGeom>
          <a:ln w="50800" cap="sq" cmpd="sng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820853" y="4010671"/>
            <a:ext cx="322897" cy="354331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21" name="Freeform 17"/>
          <p:cNvSpPr/>
          <p:nvPr/>
        </p:nvSpPr>
        <p:spPr>
          <a:xfrm>
            <a:off x="985868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17"/>
          <p:cNvSpPr/>
          <p:nvPr/>
        </p:nvSpPr>
        <p:spPr>
          <a:xfrm>
            <a:off x="985868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17"/>
          <p:cNvSpPr/>
          <p:nvPr/>
        </p:nvSpPr>
        <p:spPr>
          <a:xfrm>
            <a:off x="985868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8"/>
          <p:cNvSpPr txBox="1"/>
          <p:nvPr/>
        </p:nvSpPr>
        <p:spPr>
          <a:xfrm>
            <a:off x="1295138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IAM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계정 및 권한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0" name="TextBox 28"/>
          <p:cNvSpPr txBox="1"/>
          <p:nvPr/>
        </p:nvSpPr>
        <p:spPr>
          <a:xfrm>
            <a:off x="1295138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DB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백업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31" name="TextBox 28"/>
          <p:cNvSpPr txBox="1"/>
          <p:nvPr/>
        </p:nvSpPr>
        <p:spPr>
          <a:xfrm>
            <a:off x="1295138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Azure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DR</a:t>
            </a:r>
            <a:r>
              <a:rPr lang="ko-KR" altLang="en-US" sz="1600" b="1" dirty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B0F0"/>
                </a:solidFill>
              </a:rPr>
              <a:t> 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5610" y="624838"/>
            <a:ext cx="5046021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4400" dirty="0" smtClean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담당업무 소개</a:t>
            </a:r>
            <a:endParaRPr sz="44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802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Freeform 17"/>
          <p:cNvSpPr/>
          <p:nvPr/>
        </p:nvSpPr>
        <p:spPr>
          <a:xfrm>
            <a:off x="3726377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17"/>
          <p:cNvSpPr/>
          <p:nvPr/>
        </p:nvSpPr>
        <p:spPr>
          <a:xfrm>
            <a:off x="3726377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17"/>
          <p:cNvSpPr/>
          <p:nvPr/>
        </p:nvSpPr>
        <p:spPr>
          <a:xfrm>
            <a:off x="3726377" y="6124351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17"/>
          <p:cNvSpPr/>
          <p:nvPr/>
        </p:nvSpPr>
        <p:spPr>
          <a:xfrm>
            <a:off x="6265626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17"/>
          <p:cNvSpPr/>
          <p:nvPr/>
        </p:nvSpPr>
        <p:spPr>
          <a:xfrm>
            <a:off x="6265626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17"/>
          <p:cNvSpPr/>
          <p:nvPr/>
        </p:nvSpPr>
        <p:spPr>
          <a:xfrm>
            <a:off x="6265626" y="61217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17"/>
          <p:cNvSpPr/>
          <p:nvPr/>
        </p:nvSpPr>
        <p:spPr>
          <a:xfrm>
            <a:off x="9048499" y="5130834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17"/>
          <p:cNvSpPr/>
          <p:nvPr/>
        </p:nvSpPr>
        <p:spPr>
          <a:xfrm>
            <a:off x="9048499" y="5650569"/>
            <a:ext cx="288933" cy="248573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grayscl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17"/>
          <p:cNvSpPr/>
          <p:nvPr/>
        </p:nvSpPr>
        <p:spPr>
          <a:xfrm>
            <a:off x="11666028" y="5134085"/>
            <a:ext cx="288933" cy="304144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4" name="TextBox 28"/>
          <p:cNvSpPr txBox="1"/>
          <p:nvPr/>
        </p:nvSpPr>
        <p:spPr>
          <a:xfrm>
            <a:off x="4072130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Cognito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5" name="TextBox 28"/>
          <p:cNvSpPr txBox="1"/>
          <p:nvPr/>
        </p:nvSpPr>
        <p:spPr>
          <a:xfrm>
            <a:off x="4072130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Oauth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2.0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연동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6" name="TextBox 28"/>
          <p:cNvSpPr txBox="1"/>
          <p:nvPr/>
        </p:nvSpPr>
        <p:spPr>
          <a:xfrm>
            <a:off x="4072130" y="606878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오픈서치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7" name="TextBox 28"/>
          <p:cNvSpPr txBox="1"/>
          <p:nvPr/>
        </p:nvSpPr>
        <p:spPr>
          <a:xfrm>
            <a:off x="6606813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프론트 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엔드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8" name="TextBox 28"/>
          <p:cNvSpPr txBox="1"/>
          <p:nvPr/>
        </p:nvSpPr>
        <p:spPr>
          <a:xfrm>
            <a:off x="6606813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S3</a:t>
            </a:r>
            <a:r>
              <a:rPr lang="ko-KR" alt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버킷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49" name="TextBox 28"/>
          <p:cNvSpPr txBox="1"/>
          <p:nvPr/>
        </p:nvSpPr>
        <p:spPr>
          <a:xfrm>
            <a:off x="6606813" y="6044867"/>
            <a:ext cx="2423690" cy="7572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CDN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정적웹사이트 </a:t>
            </a:r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/>
            </a:r>
            <a:b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</a:b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배포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0" name="TextBox 28"/>
          <p:cNvSpPr txBox="1"/>
          <p:nvPr/>
        </p:nvSpPr>
        <p:spPr>
          <a:xfrm>
            <a:off x="9362842" y="507526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세션 매니저 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1" name="TextBox 28"/>
          <p:cNvSpPr txBox="1"/>
          <p:nvPr/>
        </p:nvSpPr>
        <p:spPr>
          <a:xfrm>
            <a:off x="9362842" y="55949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err="1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Waf</a:t>
            </a:r>
            <a:r>
              <a:rPr 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</a:t>
            </a:r>
            <a:r>
              <a:rPr lang="ko-KR" altLang="en-US" sz="1600" b="1" dirty="0" smtClean="0">
                <a:solidFill>
                  <a:schemeClr val="bg1">
                    <a:lumMod val="75000"/>
                  </a:schemeClr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chemeClr val="bg1">
                  <a:lumMod val="75000"/>
                </a:schemeClr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2" name="TextBox 28"/>
          <p:cNvSpPr txBox="1"/>
          <p:nvPr/>
        </p:nvSpPr>
        <p:spPr>
          <a:xfrm>
            <a:off x="12032331" y="5044783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EKS 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3" name="TextBox 28"/>
          <p:cNvSpPr txBox="1"/>
          <p:nvPr/>
        </p:nvSpPr>
        <p:spPr>
          <a:xfrm>
            <a:off x="12032331" y="556451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ko-KR" altLang="en-US" sz="1600" b="1" dirty="0" err="1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백엔드</a:t>
            </a:r>
            <a:r>
              <a:rPr lang="ko-KR" alt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 구성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4" name="TextBox 28"/>
          <p:cNvSpPr txBox="1"/>
          <p:nvPr/>
        </p:nvSpPr>
        <p:spPr>
          <a:xfrm>
            <a:off x="12032331" y="6038300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CI/CD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5" name="TextBox 28"/>
          <p:cNvSpPr txBox="1"/>
          <p:nvPr/>
        </p:nvSpPr>
        <p:spPr>
          <a:xfrm>
            <a:off x="12032331" y="6497498"/>
            <a:ext cx="2423690" cy="359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36"/>
              </a:lnSpc>
            </a:pPr>
            <a:r>
              <a:rPr lang="en-US" sz="1600" b="1" dirty="0" smtClean="0">
                <a:solidFill>
                  <a:srgbClr val="00B0F0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Monitoring</a:t>
            </a:r>
            <a:endParaRPr lang="en-US" sz="1600" b="1" dirty="0">
              <a:solidFill>
                <a:srgbClr val="00B0F0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4484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878471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116560" y="4948516"/>
            <a:ext cx="2217420" cy="2061368"/>
          </a:xfrm>
          <a:prstGeom prst="roundRect">
            <a:avLst/>
          </a:prstGeom>
          <a:noFill/>
          <a:ln w="508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452860" y="4948516"/>
            <a:ext cx="2217420" cy="2061368"/>
          </a:xfrm>
          <a:prstGeom prst="roundRect">
            <a:avLst/>
          </a:prstGeom>
          <a:noFill/>
          <a:ln w="5080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4283036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903959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9524882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12134374" y="4100204"/>
            <a:ext cx="161448" cy="1752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</a:t>
            </a: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7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650683" y="4100204"/>
            <a:ext cx="161448" cy="1752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2331" y="134390"/>
            <a:ext cx="2164977" cy="2916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8" name="직사각형 67"/>
          <p:cNvSpPr/>
          <p:nvPr/>
        </p:nvSpPr>
        <p:spPr>
          <a:xfrm>
            <a:off x="12032331" y="3096708"/>
            <a:ext cx="2188016" cy="48082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발표자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이태현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67725" y="1314798"/>
            <a:ext cx="218979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>
              <a:defRPr sz="8000" b="1">
                <a:solidFill>
                  <a:srgbClr val="000000"/>
                </a:solidFill>
              </a:defRPr>
            </a:pPr>
            <a:r>
              <a:rPr lang="ko-KR" altLang="en-US" sz="3600" dirty="0" smtClean="0">
                <a:solidFill>
                  <a:schemeClr val="bg1">
                    <a:lumMod val="65000"/>
                  </a:schemeClr>
                </a:solidFill>
              </a:rPr>
              <a:t>구성도</a:t>
            </a:r>
            <a:endParaRPr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2301" y="319673"/>
            <a:ext cx="3091486" cy="3391199"/>
          </a:xfrm>
          <a:prstGeom prst="rect">
            <a:avLst/>
          </a:prstGeom>
        </p:spPr>
      </p:pic>
      <p:sp>
        <p:nvSpPr>
          <p:cNvPr id="66" name="Freeform 17"/>
          <p:cNvSpPr/>
          <p:nvPr/>
        </p:nvSpPr>
        <p:spPr>
          <a:xfrm>
            <a:off x="11667475" y="5624645"/>
            <a:ext cx="288933" cy="304144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17"/>
          <p:cNvSpPr/>
          <p:nvPr/>
        </p:nvSpPr>
        <p:spPr>
          <a:xfrm>
            <a:off x="11667826" y="6104829"/>
            <a:ext cx="288933" cy="304144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0" name="Freeform 17"/>
          <p:cNvSpPr/>
          <p:nvPr/>
        </p:nvSpPr>
        <p:spPr>
          <a:xfrm>
            <a:off x="11667826" y="6567835"/>
            <a:ext cx="288933" cy="304144"/>
          </a:xfrm>
          <a:custGeom>
            <a:avLst/>
            <a:gdLst/>
            <a:ahLst/>
            <a:cxnLst/>
            <a:rect l="l" t="t" r="r" b="b"/>
            <a:pathLst>
              <a:path w="512369" h="510021">
                <a:moveTo>
                  <a:pt x="0" y="0"/>
                </a:moveTo>
                <a:lnTo>
                  <a:pt x="512370" y="0"/>
                </a:lnTo>
                <a:lnTo>
                  <a:pt x="512370" y="510021"/>
                </a:lnTo>
                <a:lnTo>
                  <a:pt x="0" y="5100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5084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vs ECS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1272" t="23912" r="53847" b="22527"/>
          <a:stretch/>
        </p:blipFill>
        <p:spPr>
          <a:xfrm>
            <a:off x="1129436" y="3442674"/>
            <a:ext cx="1553786" cy="1745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54316" t="24234" r="21139" b="22205"/>
          <a:stretch/>
        </p:blipFill>
        <p:spPr>
          <a:xfrm>
            <a:off x="11870185" y="3442674"/>
            <a:ext cx="1532764" cy="174565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3714750" y="2903220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3714750" y="3844290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3714750" y="4751070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>
            <a:off x="3714750" y="5642610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>
            <a:off x="3714750" y="6522720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7050733" y="2903220"/>
            <a:ext cx="3335983" cy="0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7050733" y="3844290"/>
            <a:ext cx="3335983" cy="0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7050733" y="4751070"/>
            <a:ext cx="3335983" cy="0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7050733" y="5642610"/>
            <a:ext cx="3335983" cy="0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7050733" y="6522720"/>
            <a:ext cx="3335983" cy="0"/>
          </a:xfrm>
          <a:prstGeom prst="straightConnector1">
            <a:avLst/>
          </a:prstGeom>
          <a:ln w="50800">
            <a:solidFill>
              <a:schemeClr val="accent6">
                <a:lumMod val="40000"/>
                <a:lumOff val="60000"/>
              </a:schemeClr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7050733" y="1702676"/>
            <a:ext cx="0" cy="5286703"/>
          </a:xfrm>
          <a:prstGeom prst="line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93972" y="2394880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장기적 유연성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23912" y="2397740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빠른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프로토타입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93972" y="3357231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복잡한 운영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23912" y="3360091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간단한 운영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93972" y="4296537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높은 초기 비용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23912" y="4299397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낮은 초기 비용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93972" y="5186566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멀티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클라우드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지원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123912" y="5189426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AWS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완전 통합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793972" y="6068047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K8s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생태계 활용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23912" y="6070907"/>
            <a:ext cx="3177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AWS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도구 중심</a:t>
            </a:r>
          </a:p>
        </p:txBody>
      </p:sp>
      <p:sp>
        <p:nvSpPr>
          <p:cNvPr id="42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28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109750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Cluster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9" y="1668933"/>
            <a:ext cx="11660180" cy="5774565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29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58286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Cluster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9" y="1668933"/>
            <a:ext cx="11660180" cy="5774565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-949" y="0"/>
            <a:ext cx="14630400" cy="8229600"/>
            <a:chOff x="0" y="0"/>
            <a:chExt cx="14630400" cy="8229600"/>
          </a:xfrm>
        </p:grpSpPr>
        <p:sp>
          <p:nvSpPr>
            <p:cNvPr id="13" name="타원 12"/>
            <p:cNvSpPr/>
            <p:nvPr/>
          </p:nvSpPr>
          <p:spPr>
            <a:xfrm>
              <a:off x="9206892" y="3433915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5" name="직선 연결선 14"/>
            <p:cNvCxnSpPr>
              <a:stCxn id="13" idx="2"/>
            </p:cNvCxnSpPr>
            <p:nvPr/>
          </p:nvCxnSpPr>
          <p:spPr>
            <a:xfrm flipH="1">
              <a:off x="6549390" y="3614414"/>
              <a:ext cx="2657502" cy="0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9157337 w 14630400"/>
                <a:gd name="connsiteY0" fmla="*/ 3257551 h 8229600"/>
                <a:gd name="connsiteX1" fmla="*/ 9041130 w 14630400"/>
                <a:gd name="connsiteY1" fmla="*/ 3373758 h 8229600"/>
                <a:gd name="connsiteX2" fmla="*/ 9041130 w 14630400"/>
                <a:gd name="connsiteY2" fmla="*/ 3838573 h 8229600"/>
                <a:gd name="connsiteX3" fmla="*/ 9157337 w 14630400"/>
                <a:gd name="connsiteY3" fmla="*/ 3954780 h 8229600"/>
                <a:gd name="connsiteX4" fmla="*/ 11142343 w 14630400"/>
                <a:gd name="connsiteY4" fmla="*/ 3954780 h 8229600"/>
                <a:gd name="connsiteX5" fmla="*/ 11258550 w 14630400"/>
                <a:gd name="connsiteY5" fmla="*/ 3838573 h 8229600"/>
                <a:gd name="connsiteX6" fmla="*/ 11258550 w 14630400"/>
                <a:gd name="connsiteY6" fmla="*/ 3373758 h 8229600"/>
                <a:gd name="connsiteX7" fmla="*/ 11142343 w 14630400"/>
                <a:gd name="connsiteY7" fmla="*/ 3257551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9157337" y="3257551"/>
                  </a:moveTo>
                  <a:cubicBezTo>
                    <a:pt x="9093158" y="3257551"/>
                    <a:pt x="9041130" y="3309579"/>
                    <a:pt x="9041130" y="3373758"/>
                  </a:cubicBezTo>
                  <a:lnTo>
                    <a:pt x="9041130" y="3838573"/>
                  </a:lnTo>
                  <a:cubicBezTo>
                    <a:pt x="9041130" y="3902752"/>
                    <a:pt x="9093158" y="3954780"/>
                    <a:pt x="9157337" y="3954780"/>
                  </a:cubicBezTo>
                  <a:lnTo>
                    <a:pt x="11142343" y="3954780"/>
                  </a:lnTo>
                  <a:cubicBezTo>
                    <a:pt x="11206522" y="3954780"/>
                    <a:pt x="11258550" y="3902752"/>
                    <a:pt x="11258550" y="3838573"/>
                  </a:cubicBezTo>
                  <a:lnTo>
                    <a:pt x="11258550" y="3373758"/>
                  </a:lnTo>
                  <a:cubicBezTo>
                    <a:pt x="11258550" y="3309579"/>
                    <a:pt x="11206522" y="3257551"/>
                    <a:pt x="11142343" y="3257551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7674" y="1699106"/>
              <a:ext cx="8315325" cy="5810250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</p:grpSp>
      <p:sp>
        <p:nvSpPr>
          <p:cNvPr id="21" name="TextBox 20"/>
          <p:cNvSpPr txBox="1"/>
          <p:nvPr/>
        </p:nvSpPr>
        <p:spPr>
          <a:xfrm>
            <a:off x="6464298" y="7565941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메트릭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수집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71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Cluster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9" y="1668933"/>
            <a:ext cx="11660180" cy="5774565"/>
          </a:xfrm>
          <a:prstGeom prst="rect">
            <a:avLst/>
          </a:prstGeom>
        </p:spPr>
      </p:pic>
      <p:sp>
        <p:nvSpPr>
          <p:cNvPr id="18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16" name="타원 15"/>
            <p:cNvSpPr/>
            <p:nvPr/>
          </p:nvSpPr>
          <p:spPr>
            <a:xfrm>
              <a:off x="9206892" y="4382605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7" name="직선 연결선 16"/>
            <p:cNvCxnSpPr>
              <a:stCxn id="16" idx="2"/>
            </p:cNvCxnSpPr>
            <p:nvPr/>
          </p:nvCxnSpPr>
          <p:spPr>
            <a:xfrm flipH="1">
              <a:off x="6549390" y="4563104"/>
              <a:ext cx="2657502" cy="0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자유형 13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9176387 w 14630400"/>
                <a:gd name="connsiteY0" fmla="*/ 4263390 h 8229600"/>
                <a:gd name="connsiteX1" fmla="*/ 9075420 w 14630400"/>
                <a:gd name="connsiteY1" fmla="*/ 4364357 h 8229600"/>
                <a:gd name="connsiteX2" fmla="*/ 9075420 w 14630400"/>
                <a:gd name="connsiteY2" fmla="*/ 4768213 h 8229600"/>
                <a:gd name="connsiteX3" fmla="*/ 9176387 w 14630400"/>
                <a:gd name="connsiteY3" fmla="*/ 4869180 h 8229600"/>
                <a:gd name="connsiteX4" fmla="*/ 11397613 w 14630400"/>
                <a:gd name="connsiteY4" fmla="*/ 4869180 h 8229600"/>
                <a:gd name="connsiteX5" fmla="*/ 11498580 w 14630400"/>
                <a:gd name="connsiteY5" fmla="*/ 4768213 h 8229600"/>
                <a:gd name="connsiteX6" fmla="*/ 11498580 w 14630400"/>
                <a:gd name="connsiteY6" fmla="*/ 4364357 h 8229600"/>
                <a:gd name="connsiteX7" fmla="*/ 11397613 w 14630400"/>
                <a:gd name="connsiteY7" fmla="*/ 4263390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9176387" y="4263390"/>
                  </a:moveTo>
                  <a:cubicBezTo>
                    <a:pt x="9120624" y="4263390"/>
                    <a:pt x="9075420" y="4308594"/>
                    <a:pt x="9075420" y="4364357"/>
                  </a:cubicBezTo>
                  <a:lnTo>
                    <a:pt x="9075420" y="4768213"/>
                  </a:lnTo>
                  <a:cubicBezTo>
                    <a:pt x="9075420" y="4823976"/>
                    <a:pt x="9120624" y="4869180"/>
                    <a:pt x="9176387" y="4869180"/>
                  </a:cubicBezTo>
                  <a:lnTo>
                    <a:pt x="11397613" y="4869180"/>
                  </a:lnTo>
                  <a:cubicBezTo>
                    <a:pt x="11453376" y="4869180"/>
                    <a:pt x="11498580" y="4823976"/>
                    <a:pt x="11498580" y="4768213"/>
                  </a:cubicBezTo>
                  <a:lnTo>
                    <a:pt x="11498580" y="4364357"/>
                  </a:lnTo>
                  <a:cubicBezTo>
                    <a:pt x="11498580" y="4308594"/>
                    <a:pt x="11453376" y="4263390"/>
                    <a:pt x="11397613" y="4263390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530" y="1730873"/>
              <a:ext cx="8177214" cy="5141206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6349999" y="6916491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Node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자동 확장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69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Cluster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19" y="1668933"/>
            <a:ext cx="11660180" cy="5774565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30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-2177" y="1337"/>
            <a:ext cx="14630400" cy="8229600"/>
            <a:chOff x="0" y="0"/>
            <a:chExt cx="14630400" cy="8229600"/>
          </a:xfrm>
        </p:grpSpPr>
        <p:sp>
          <p:nvSpPr>
            <p:cNvPr id="17" name="타원 16"/>
            <p:cNvSpPr/>
            <p:nvPr/>
          </p:nvSpPr>
          <p:spPr>
            <a:xfrm>
              <a:off x="9204485" y="5319865"/>
              <a:ext cx="360997" cy="36099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  <a:alpha val="6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cxnSp>
          <p:nvCxnSpPr>
            <p:cNvPr id="18" name="직선 연결선 17"/>
            <p:cNvCxnSpPr>
              <a:stCxn id="17" idx="2"/>
            </p:cNvCxnSpPr>
            <p:nvPr/>
          </p:nvCxnSpPr>
          <p:spPr>
            <a:xfrm flipH="1">
              <a:off x="6546983" y="5500364"/>
              <a:ext cx="2657502" cy="0"/>
            </a:xfrm>
            <a:prstGeom prst="line">
              <a:avLst/>
            </a:prstGeom>
            <a:ln w="317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자유형 15"/>
            <p:cNvSpPr/>
            <p:nvPr/>
          </p:nvSpPr>
          <p:spPr>
            <a:xfrm>
              <a:off x="0" y="0"/>
              <a:ext cx="14630400" cy="8229600"/>
            </a:xfrm>
            <a:custGeom>
              <a:avLst/>
              <a:gdLst>
                <a:gd name="connsiteX0" fmla="*/ 9174482 w 14630400"/>
                <a:gd name="connsiteY0" fmla="*/ 5223510 h 8229600"/>
                <a:gd name="connsiteX1" fmla="*/ 9075420 w 14630400"/>
                <a:gd name="connsiteY1" fmla="*/ 5322572 h 8229600"/>
                <a:gd name="connsiteX2" fmla="*/ 9075420 w 14630400"/>
                <a:gd name="connsiteY2" fmla="*/ 5718808 h 8229600"/>
                <a:gd name="connsiteX3" fmla="*/ 9174482 w 14630400"/>
                <a:gd name="connsiteY3" fmla="*/ 5817870 h 8229600"/>
                <a:gd name="connsiteX4" fmla="*/ 12778737 w 14630400"/>
                <a:gd name="connsiteY4" fmla="*/ 5817870 h 8229600"/>
                <a:gd name="connsiteX5" fmla="*/ 12877799 w 14630400"/>
                <a:gd name="connsiteY5" fmla="*/ 5718808 h 8229600"/>
                <a:gd name="connsiteX6" fmla="*/ 12877799 w 14630400"/>
                <a:gd name="connsiteY6" fmla="*/ 5322572 h 8229600"/>
                <a:gd name="connsiteX7" fmla="*/ 12778737 w 14630400"/>
                <a:gd name="connsiteY7" fmla="*/ 5223510 h 8229600"/>
                <a:gd name="connsiteX8" fmla="*/ 0 w 14630400"/>
                <a:gd name="connsiteY8" fmla="*/ 0 h 8229600"/>
                <a:gd name="connsiteX9" fmla="*/ 14630400 w 14630400"/>
                <a:gd name="connsiteY9" fmla="*/ 0 h 8229600"/>
                <a:gd name="connsiteX10" fmla="*/ 14630400 w 14630400"/>
                <a:gd name="connsiteY10" fmla="*/ 8229600 h 8229600"/>
                <a:gd name="connsiteX11" fmla="*/ 0 w 14630400"/>
                <a:gd name="connsiteY11" fmla="*/ 8229600 h 822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400" h="8229600">
                  <a:moveTo>
                    <a:pt x="9174482" y="5223510"/>
                  </a:moveTo>
                  <a:cubicBezTo>
                    <a:pt x="9119772" y="5223510"/>
                    <a:pt x="9075420" y="5267862"/>
                    <a:pt x="9075420" y="5322572"/>
                  </a:cubicBezTo>
                  <a:lnTo>
                    <a:pt x="9075420" y="5718808"/>
                  </a:lnTo>
                  <a:cubicBezTo>
                    <a:pt x="9075420" y="5773518"/>
                    <a:pt x="9119772" y="5817870"/>
                    <a:pt x="9174482" y="5817870"/>
                  </a:cubicBezTo>
                  <a:lnTo>
                    <a:pt x="12778737" y="5817870"/>
                  </a:lnTo>
                  <a:cubicBezTo>
                    <a:pt x="12833447" y="5817870"/>
                    <a:pt x="12877799" y="5773518"/>
                    <a:pt x="12877799" y="5718808"/>
                  </a:cubicBezTo>
                  <a:lnTo>
                    <a:pt x="12877799" y="5322572"/>
                  </a:lnTo>
                  <a:cubicBezTo>
                    <a:pt x="12877799" y="5267862"/>
                    <a:pt x="12833447" y="5223510"/>
                    <a:pt x="12778737" y="5223510"/>
                  </a:cubicBezTo>
                  <a:close/>
                  <a:moveTo>
                    <a:pt x="0" y="0"/>
                  </a:moveTo>
                  <a:lnTo>
                    <a:pt x="14630400" y="0"/>
                  </a:lnTo>
                  <a:lnTo>
                    <a:pt x="14630400" y="822960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610" y="2494575"/>
              <a:ext cx="8494070" cy="3996192"/>
            </a:xfrm>
            <a:prstGeom prst="rect">
              <a:avLst/>
            </a:prstGeom>
            <a:ln w="31750">
              <a:solidFill>
                <a:schemeClr val="accent6"/>
              </a:solidFill>
            </a:ln>
          </p:spPr>
        </p:pic>
      </p:grpSp>
      <p:sp>
        <p:nvSpPr>
          <p:cNvPr id="22" name="TextBox 21"/>
          <p:cNvSpPr txBox="1"/>
          <p:nvPr/>
        </p:nvSpPr>
        <p:spPr>
          <a:xfrm>
            <a:off x="6570979" y="6546345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Pod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자동 확장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1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EKS Cluster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rcRect l="21272" t="23912" r="53847" b="22527"/>
          <a:stretch/>
        </p:blipFill>
        <p:spPr>
          <a:xfrm>
            <a:off x="2556083" y="2739437"/>
            <a:ext cx="2896026" cy="325363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 flipH="1">
            <a:off x="7572045" y="3084289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1267" y="2416272"/>
            <a:ext cx="31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무중단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서비스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>
            <a:off x="7572045" y="4497751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51267" y="3829734"/>
            <a:ext cx="31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자동 확장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cxnSp>
        <p:nvCxnSpPr>
          <p:cNvPr id="44" name="직선 화살표 연결선 43"/>
          <p:cNvCxnSpPr/>
          <p:nvPr/>
        </p:nvCxnSpPr>
        <p:spPr>
          <a:xfrm flipH="1">
            <a:off x="7572045" y="5913433"/>
            <a:ext cx="3335983" cy="0"/>
          </a:xfrm>
          <a:prstGeom prst="straightConnector1">
            <a:avLst/>
          </a:prstGeom>
          <a:ln w="50800">
            <a:solidFill>
              <a:schemeClr val="tx2">
                <a:lumMod val="40000"/>
                <a:lumOff val="60000"/>
              </a:schemeClr>
            </a:solidFill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51267" y="5245416"/>
            <a:ext cx="317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비용 최적화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31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2375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SMS Service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3" y="1825852"/>
            <a:ext cx="8763000" cy="5400675"/>
          </a:xfrm>
          <a:prstGeom prst="rect">
            <a:avLst/>
          </a:prstGeom>
        </p:spPr>
      </p:pic>
      <p:sp>
        <p:nvSpPr>
          <p:cNvPr id="13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</p:spTree>
    <p:extLst>
      <p:ext uri="{BB962C8B-B14F-4D97-AF65-F5344CB8AC3E}">
        <p14:creationId xmlns:p14="http://schemas.microsoft.com/office/powerpoint/2010/main" val="110799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SMS Service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3" y="1825852"/>
            <a:ext cx="8763000" cy="5400675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0" y="0"/>
            <a:ext cx="14630400" cy="8229600"/>
          </a:xfrm>
          <a:custGeom>
            <a:avLst/>
            <a:gdLst>
              <a:gd name="connsiteX0" fmla="*/ 4545337 w 14630400"/>
              <a:gd name="connsiteY0" fmla="*/ 1691640 h 8229600"/>
              <a:gd name="connsiteX1" fmla="*/ 4206240 w 14630400"/>
              <a:gd name="connsiteY1" fmla="*/ 2030737 h 8229600"/>
              <a:gd name="connsiteX2" fmla="*/ 4206240 w 14630400"/>
              <a:gd name="connsiteY2" fmla="*/ 3760470 h 8229600"/>
              <a:gd name="connsiteX3" fmla="*/ 2760351 w 14630400"/>
              <a:gd name="connsiteY3" fmla="*/ 3760470 h 8229600"/>
              <a:gd name="connsiteX4" fmla="*/ 2468880 w 14630400"/>
              <a:gd name="connsiteY4" fmla="*/ 4051941 h 8229600"/>
              <a:gd name="connsiteX5" fmla="*/ 2468880 w 14630400"/>
              <a:gd name="connsiteY5" fmla="*/ 5217789 h 8229600"/>
              <a:gd name="connsiteX6" fmla="*/ 2760351 w 14630400"/>
              <a:gd name="connsiteY6" fmla="*/ 5509260 h 8229600"/>
              <a:gd name="connsiteX7" fmla="*/ 4206240 w 14630400"/>
              <a:gd name="connsiteY7" fmla="*/ 5509260 h 8229600"/>
              <a:gd name="connsiteX8" fmla="*/ 4206240 w 14630400"/>
              <a:gd name="connsiteY8" fmla="*/ 6976103 h 8229600"/>
              <a:gd name="connsiteX9" fmla="*/ 4545337 w 14630400"/>
              <a:gd name="connsiteY9" fmla="*/ 7315200 h 8229600"/>
              <a:gd name="connsiteX10" fmla="*/ 5901683 w 14630400"/>
              <a:gd name="connsiteY10" fmla="*/ 7315200 h 8229600"/>
              <a:gd name="connsiteX11" fmla="*/ 6240781 w 14630400"/>
              <a:gd name="connsiteY11" fmla="*/ 6976103 h 8229600"/>
              <a:gd name="connsiteX12" fmla="*/ 6240781 w 14630400"/>
              <a:gd name="connsiteY12" fmla="*/ 5217789 h 8229600"/>
              <a:gd name="connsiteX13" fmla="*/ 6240781 w 14630400"/>
              <a:gd name="connsiteY13" fmla="*/ 4051941 h 8229600"/>
              <a:gd name="connsiteX14" fmla="*/ 6240781 w 14630400"/>
              <a:gd name="connsiteY14" fmla="*/ 2030737 h 8229600"/>
              <a:gd name="connsiteX15" fmla="*/ 5901683 w 14630400"/>
              <a:gd name="connsiteY15" fmla="*/ 1691640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4545337" y="1691640"/>
                </a:moveTo>
                <a:cubicBezTo>
                  <a:pt x="4358059" y="1691640"/>
                  <a:pt x="4206240" y="1843459"/>
                  <a:pt x="4206240" y="2030737"/>
                </a:cubicBezTo>
                <a:lnTo>
                  <a:pt x="4206240" y="3760470"/>
                </a:lnTo>
                <a:lnTo>
                  <a:pt x="2760351" y="3760470"/>
                </a:lnTo>
                <a:cubicBezTo>
                  <a:pt x="2599376" y="3760470"/>
                  <a:pt x="2468880" y="3890966"/>
                  <a:pt x="2468880" y="4051941"/>
                </a:cubicBezTo>
                <a:lnTo>
                  <a:pt x="2468880" y="5217789"/>
                </a:lnTo>
                <a:cubicBezTo>
                  <a:pt x="2468880" y="5378764"/>
                  <a:pt x="2599376" y="5509260"/>
                  <a:pt x="2760351" y="5509260"/>
                </a:cubicBezTo>
                <a:lnTo>
                  <a:pt x="4206240" y="5509260"/>
                </a:lnTo>
                <a:lnTo>
                  <a:pt x="4206240" y="6976103"/>
                </a:lnTo>
                <a:cubicBezTo>
                  <a:pt x="4206240" y="7163381"/>
                  <a:pt x="4358059" y="7315200"/>
                  <a:pt x="4545337" y="7315200"/>
                </a:cubicBezTo>
                <a:lnTo>
                  <a:pt x="5901683" y="7315200"/>
                </a:lnTo>
                <a:cubicBezTo>
                  <a:pt x="6088961" y="7315200"/>
                  <a:pt x="6240781" y="7163381"/>
                  <a:pt x="6240781" y="6976103"/>
                </a:cubicBezTo>
                <a:lnTo>
                  <a:pt x="6240781" y="5217789"/>
                </a:lnTo>
                <a:lnTo>
                  <a:pt x="6240781" y="4051941"/>
                </a:lnTo>
                <a:lnTo>
                  <a:pt x="6240781" y="2030737"/>
                </a:lnTo>
                <a:cubicBezTo>
                  <a:pt x="6240781" y="1843459"/>
                  <a:pt x="6088961" y="1691640"/>
                  <a:pt x="5901683" y="1691640"/>
                </a:cubicBez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011" y="5488214"/>
            <a:ext cx="4286250" cy="198120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011" y="554214"/>
            <a:ext cx="6486525" cy="161925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8011" y="2352978"/>
            <a:ext cx="5739290" cy="295042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11234261" y="7163305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질병관리청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크롤링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84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219450" y="7900987"/>
            <a:ext cx="10858500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77950" y="7658100"/>
            <a:ext cx="552450" cy="485775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 flipV="1">
            <a:off x="295274" y="7658100"/>
            <a:ext cx="846772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9556" y="601979"/>
            <a:ext cx="5217795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2684143" y="1410500"/>
            <a:ext cx="2790826" cy="45719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 flipV="1">
            <a:off x="5429250" y="647699"/>
            <a:ext cx="45719" cy="80852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나눔스퀘어" panose="020B0600000101010101" pitchFamily="50" charset="-127"/>
                <a:cs typeface="+mn-cs"/>
              </a:rPr>
              <a:t>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249556" y="601978"/>
            <a:ext cx="45719" cy="7101838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877799" y="0"/>
            <a:ext cx="1752601" cy="56863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5610" y="624838"/>
            <a:ext cx="4866875" cy="76944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1">
                <a:solidFill>
                  <a:srgbClr val="000000"/>
                </a:solidFill>
              </a:defRPr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SMS Service</a:t>
            </a:r>
            <a:endParaRPr kumimoji="0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453" y="1825852"/>
            <a:ext cx="8763000" cy="5400675"/>
          </a:xfrm>
          <a:prstGeom prst="rect">
            <a:avLst/>
          </a:prstGeom>
        </p:spPr>
      </p:pic>
      <p:sp>
        <p:nvSpPr>
          <p:cNvPr id="15" name="TextBox 21"/>
          <p:cNvSpPr txBox="1"/>
          <p:nvPr/>
        </p:nvSpPr>
        <p:spPr>
          <a:xfrm>
            <a:off x="14190247" y="7534323"/>
            <a:ext cx="377284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2000" b="1" dirty="0" smtClean="0">
                <a:solidFill>
                  <a:schemeClr val="bg1"/>
                </a:solidFill>
                <a:latin typeface="Nanum Square Bold"/>
                <a:ea typeface="Nanum Square Bold"/>
                <a:cs typeface="Nanum Square Bold"/>
                <a:sym typeface="Nanum Square Bold"/>
              </a:rPr>
              <a:t>32</a:t>
            </a:r>
            <a:endParaRPr lang="en-US" sz="2000" b="1" dirty="0">
              <a:solidFill>
                <a:schemeClr val="bg1"/>
              </a:solidFill>
              <a:latin typeface="Nanum Square Bold"/>
              <a:ea typeface="Nanum Square Bold"/>
              <a:cs typeface="Nanum Square Bold"/>
              <a:sym typeface="Nanum Square Bold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0" y="-1868"/>
            <a:ext cx="14630400" cy="8229600"/>
          </a:xfrm>
          <a:custGeom>
            <a:avLst/>
            <a:gdLst>
              <a:gd name="connsiteX0" fmla="*/ 4695155 w 14630400"/>
              <a:gd name="connsiteY0" fmla="*/ 1741421 h 8229600"/>
              <a:gd name="connsiteX1" fmla="*/ 4354831 w 14630400"/>
              <a:gd name="connsiteY1" fmla="*/ 2081746 h 8229600"/>
              <a:gd name="connsiteX2" fmla="*/ 4354831 w 14630400"/>
              <a:gd name="connsiteY2" fmla="*/ 3443005 h 8229600"/>
              <a:gd name="connsiteX3" fmla="*/ 4695155 w 14630400"/>
              <a:gd name="connsiteY3" fmla="*/ 3783330 h 8229600"/>
              <a:gd name="connsiteX4" fmla="*/ 6023611 w 14630400"/>
              <a:gd name="connsiteY4" fmla="*/ 3783330 h 8229600"/>
              <a:gd name="connsiteX5" fmla="*/ 6023611 w 14630400"/>
              <a:gd name="connsiteY5" fmla="*/ 5207652 h 8229600"/>
              <a:gd name="connsiteX6" fmla="*/ 6389377 w 14630400"/>
              <a:gd name="connsiteY6" fmla="*/ 5573419 h 8229600"/>
              <a:gd name="connsiteX7" fmla="*/ 7852403 w 14630400"/>
              <a:gd name="connsiteY7" fmla="*/ 5573419 h 8229600"/>
              <a:gd name="connsiteX8" fmla="*/ 8218170 w 14630400"/>
              <a:gd name="connsiteY8" fmla="*/ 5207652 h 8229600"/>
              <a:gd name="connsiteX9" fmla="*/ 8218170 w 14630400"/>
              <a:gd name="connsiteY9" fmla="*/ 3783330 h 8229600"/>
              <a:gd name="connsiteX10" fmla="*/ 9420895 w 14630400"/>
              <a:gd name="connsiteY10" fmla="*/ 3783330 h 8229600"/>
              <a:gd name="connsiteX11" fmla="*/ 9761220 w 14630400"/>
              <a:gd name="connsiteY11" fmla="*/ 3443005 h 8229600"/>
              <a:gd name="connsiteX12" fmla="*/ 9761220 w 14630400"/>
              <a:gd name="connsiteY12" fmla="*/ 2081746 h 8229600"/>
              <a:gd name="connsiteX13" fmla="*/ 9420895 w 14630400"/>
              <a:gd name="connsiteY13" fmla="*/ 1741421 h 8229600"/>
              <a:gd name="connsiteX14" fmla="*/ 7852403 w 14630400"/>
              <a:gd name="connsiteY14" fmla="*/ 1741421 h 8229600"/>
              <a:gd name="connsiteX15" fmla="*/ 6389377 w 14630400"/>
              <a:gd name="connsiteY15" fmla="*/ 1741421 h 8229600"/>
              <a:gd name="connsiteX16" fmla="*/ 0 w 14630400"/>
              <a:gd name="connsiteY16" fmla="*/ 0 h 8229600"/>
              <a:gd name="connsiteX17" fmla="*/ 14630400 w 14630400"/>
              <a:gd name="connsiteY17" fmla="*/ 0 h 8229600"/>
              <a:gd name="connsiteX18" fmla="*/ 14630400 w 14630400"/>
              <a:gd name="connsiteY18" fmla="*/ 8229600 h 8229600"/>
              <a:gd name="connsiteX19" fmla="*/ 0 w 14630400"/>
              <a:gd name="connsiteY19" fmla="*/ 8229600 h 822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4630400" h="8229600">
                <a:moveTo>
                  <a:pt x="4695155" y="1741421"/>
                </a:moveTo>
                <a:cubicBezTo>
                  <a:pt x="4507199" y="1741421"/>
                  <a:pt x="4354831" y="1893790"/>
                  <a:pt x="4354831" y="2081746"/>
                </a:cubicBezTo>
                <a:lnTo>
                  <a:pt x="4354831" y="3443005"/>
                </a:lnTo>
                <a:cubicBezTo>
                  <a:pt x="4354831" y="3630961"/>
                  <a:pt x="4507199" y="3783330"/>
                  <a:pt x="4695155" y="3783330"/>
                </a:cubicBezTo>
                <a:lnTo>
                  <a:pt x="6023611" y="3783330"/>
                </a:lnTo>
                <a:lnTo>
                  <a:pt x="6023611" y="5207652"/>
                </a:lnTo>
                <a:cubicBezTo>
                  <a:pt x="6023611" y="5409660"/>
                  <a:pt x="6187369" y="5573419"/>
                  <a:pt x="6389377" y="5573419"/>
                </a:cubicBezTo>
                <a:lnTo>
                  <a:pt x="7852403" y="5573419"/>
                </a:lnTo>
                <a:cubicBezTo>
                  <a:pt x="8054411" y="5573419"/>
                  <a:pt x="8218170" y="5409660"/>
                  <a:pt x="8218170" y="5207652"/>
                </a:cubicBezTo>
                <a:lnTo>
                  <a:pt x="8218170" y="3783330"/>
                </a:lnTo>
                <a:lnTo>
                  <a:pt x="9420895" y="3783330"/>
                </a:lnTo>
                <a:cubicBezTo>
                  <a:pt x="9608851" y="3783330"/>
                  <a:pt x="9761220" y="3630961"/>
                  <a:pt x="9761220" y="3443005"/>
                </a:cubicBezTo>
                <a:lnTo>
                  <a:pt x="9761220" y="2081746"/>
                </a:lnTo>
                <a:cubicBezTo>
                  <a:pt x="9761220" y="1893790"/>
                  <a:pt x="9608851" y="1741421"/>
                  <a:pt x="9420895" y="1741421"/>
                </a:cubicBezTo>
                <a:lnTo>
                  <a:pt x="7852403" y="1741421"/>
                </a:lnTo>
                <a:lnTo>
                  <a:pt x="6389377" y="1741421"/>
                </a:lnTo>
                <a:close/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248" y="5880780"/>
            <a:ext cx="6101410" cy="1777320"/>
          </a:xfrm>
          <a:prstGeom prst="rect">
            <a:avLst/>
          </a:prstGeom>
          <a:ln w="31750">
            <a:solidFill>
              <a:schemeClr val="accent6"/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7991957" y="5475221"/>
            <a:ext cx="229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SQS 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배달의민족 주아" panose="02020603020101020101" pitchFamily="18" charset="-127"/>
                <a:ea typeface="배달의민족 주아" panose="02020603020101020101" pitchFamily="18" charset="-127"/>
                <a:cs typeface="+mn-cs"/>
              </a:rPr>
              <a:t>메시지 전송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배달의민족 주아" panose="02020603020101020101" pitchFamily="18" charset="-127"/>
              <a:ea typeface="배달의민족 주아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40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3350</Words>
  <Application>Microsoft Office PowerPoint</Application>
  <PresentationFormat>사용자 지정</PresentationFormat>
  <Paragraphs>1121</Paragraphs>
  <Slides>122</Slides>
  <Notes>122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122</vt:i4>
      </vt:variant>
    </vt:vector>
  </HeadingPairs>
  <TitlesOfParts>
    <vt:vector size="135" baseType="lpstr">
      <vt:lpstr>Nanum Square</vt:lpstr>
      <vt:lpstr>Nanum Square Bold</vt:lpstr>
      <vt:lpstr>Nanum Square Ultra-Bold</vt:lpstr>
      <vt:lpstr>나눔스퀘어</vt:lpstr>
      <vt:lpstr>나눔스퀘어 Bold</vt:lpstr>
      <vt:lpstr>나눔스퀘어 ExtraBold</vt:lpstr>
      <vt:lpstr>나눔스퀘어OTF ExtraBold</vt:lpstr>
      <vt:lpstr>맑은 고딕</vt:lpstr>
      <vt:lpstr>배달의민족 주아</vt:lpstr>
      <vt:lpstr>Arial</vt:lpstr>
      <vt:lpstr>Calibri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>generated using python-pptx</dc:description>
  <cp:lastModifiedBy>soldesk</cp:lastModifiedBy>
  <cp:revision>354</cp:revision>
  <dcterms:created xsi:type="dcterms:W3CDTF">2013-01-27T09:14:16Z</dcterms:created>
  <dcterms:modified xsi:type="dcterms:W3CDTF">2025-07-25T00:20:05Z</dcterms:modified>
  <cp:category/>
</cp:coreProperties>
</file>